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3"/>
  </p:notesMasterIdLst>
  <p:sldIdLst>
    <p:sldId id="256" r:id="rId2"/>
    <p:sldId id="259" r:id="rId3"/>
    <p:sldId id="258" r:id="rId4"/>
    <p:sldId id="265" r:id="rId5"/>
    <p:sldId id="266" r:id="rId6"/>
    <p:sldId id="273" r:id="rId7"/>
    <p:sldId id="272" r:id="rId8"/>
    <p:sldId id="271" r:id="rId9"/>
    <p:sldId id="267" r:id="rId10"/>
    <p:sldId id="275" r:id="rId11"/>
    <p:sldId id="264" r:id="rId12"/>
    <p:sldId id="268" r:id="rId13"/>
    <p:sldId id="262" r:id="rId14"/>
    <p:sldId id="269" r:id="rId15"/>
    <p:sldId id="257" r:id="rId16"/>
    <p:sldId id="263" r:id="rId17"/>
    <p:sldId id="274" r:id="rId18"/>
    <p:sldId id="276" r:id="rId19"/>
    <p:sldId id="270" r:id="rId20"/>
    <p:sldId id="278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7D28"/>
    <a:srgbClr val="2C847A"/>
    <a:srgbClr val="128D9E"/>
    <a:srgbClr val="26CFE6"/>
    <a:srgbClr val="9C2C9C"/>
    <a:srgbClr val="CF6F0F"/>
    <a:srgbClr val="DE912A"/>
    <a:srgbClr val="36174D"/>
    <a:srgbClr val="00A249"/>
    <a:srgbClr val="810C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76" autoAdjust="0"/>
  </p:normalViewPr>
  <p:slideViewPr>
    <p:cSldViewPr>
      <p:cViewPr>
        <p:scale>
          <a:sx n="106" d="100"/>
          <a:sy n="106" d="100"/>
        </p:scale>
        <p:origin x="-8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B6FB4-92C3-47AD-981A-07EF4B9D40CC}" type="datetimeFigureOut">
              <a:rPr lang="ru-RU" smtClean="0"/>
              <a:t>08.06.2017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712A7-3EE3-49DF-B93C-5C8E9FCCA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87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712A7-3EE3-49DF-B93C-5C8E9FCCA6B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354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712A7-3EE3-49DF-B93C-5C8E9FCCA6B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021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3D4D-9EDE-4FC9-A7B9-035AC2C4FD65}" type="datetimeFigureOut">
              <a:rPr lang="ru-RU" smtClean="0"/>
              <a:t>08.06.2017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C77C-2499-491C-8939-997844E76E3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3D4D-9EDE-4FC9-A7B9-035AC2C4FD65}" type="datetimeFigureOut">
              <a:rPr lang="ru-RU" smtClean="0"/>
              <a:t>08.06.2017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C77C-2499-491C-8939-997844E76E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3D4D-9EDE-4FC9-A7B9-035AC2C4FD65}" type="datetimeFigureOut">
              <a:rPr lang="ru-RU" smtClean="0"/>
              <a:t>08.06.2017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C77C-2499-491C-8939-997844E76E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3D4D-9EDE-4FC9-A7B9-035AC2C4FD65}" type="datetimeFigureOut">
              <a:rPr lang="ru-RU" smtClean="0"/>
              <a:t>08.06.2017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C77C-2499-491C-8939-997844E76E3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3D4D-9EDE-4FC9-A7B9-035AC2C4FD65}" type="datetimeFigureOut">
              <a:rPr lang="ru-RU" smtClean="0"/>
              <a:t>08.06.2017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C77C-2499-491C-8939-997844E76E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3D4D-9EDE-4FC9-A7B9-035AC2C4FD65}" type="datetimeFigureOut">
              <a:rPr lang="ru-RU" smtClean="0"/>
              <a:t>08.06.2017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C77C-2499-491C-8939-997844E76E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3D4D-9EDE-4FC9-A7B9-035AC2C4FD65}" type="datetimeFigureOut">
              <a:rPr lang="ru-RU" smtClean="0"/>
              <a:t>08.06.2017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C77C-2499-491C-8939-997844E76E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3D4D-9EDE-4FC9-A7B9-035AC2C4FD65}" type="datetimeFigureOut">
              <a:rPr lang="ru-RU" smtClean="0"/>
              <a:t>08.06.2017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C77C-2499-491C-8939-997844E76E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3D4D-9EDE-4FC9-A7B9-035AC2C4FD65}" type="datetimeFigureOut">
              <a:rPr lang="ru-RU" smtClean="0"/>
              <a:t>08.06.2017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C77C-2499-491C-8939-997844E76E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3D4D-9EDE-4FC9-A7B9-035AC2C4FD65}" type="datetimeFigureOut">
              <a:rPr lang="ru-RU" smtClean="0"/>
              <a:t>08.06.2017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C77C-2499-491C-8939-997844E76E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3D4D-9EDE-4FC9-A7B9-035AC2C4FD65}" type="datetimeFigureOut">
              <a:rPr lang="ru-RU" smtClean="0"/>
              <a:t>08.06.2017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C77C-2499-491C-8939-997844E76E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683D4D-9EDE-4FC9-A7B9-035AC2C4FD65}" type="datetimeFigureOut">
              <a:rPr lang="ru-RU" smtClean="0"/>
              <a:t>08.06.2017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EF65C77C-2499-491C-8939-997844E76E3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s://vk.com/doc2000012142_446114599?hash=c0086822c443a42acc&amp;dl=387c5f234665ef419c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468" y="476672"/>
            <a:ext cx="8928992" cy="2910185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БЮДЖЕТНАЯ ТЕРМИНОЛОГИЯ ГЛАЗАМИ ГЕРОЕВ МУЛЬТФИЛЬМОВ и сказок</a:t>
            </a:r>
          </a:p>
        </p:txBody>
      </p:sp>
      <p:pic>
        <p:nvPicPr>
          <p:cNvPr id="7170" name="Picture 2" descr="C:\Users\Администратор\Downloads\15-431413829948387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73016"/>
            <a:ext cx="3816425" cy="290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8103" y="3489260"/>
            <a:ext cx="33161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</a:rPr>
              <a:t>Студенты гр. 2601а</a:t>
            </a:r>
          </a:p>
          <a:p>
            <a:pPr algn="r"/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</a:rPr>
              <a:t>МИЭМИС:</a:t>
            </a:r>
            <a:r>
              <a:rPr lang="ru-RU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………..</a:t>
            </a:r>
          </a:p>
          <a:p>
            <a:pPr algn="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Карасинцева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А.Б.,</a:t>
            </a:r>
          </a:p>
          <a:p>
            <a:pPr algn="r"/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Сенникова Е.А., </a:t>
            </a:r>
            <a:endParaRPr lang="ru-RU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Казакова К.А.</a:t>
            </a:r>
          </a:p>
          <a:p>
            <a:pPr algn="r"/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</a:rPr>
              <a:t>Руководитель: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,___</a:t>
            </a:r>
            <a:endParaRPr lang="ru-RU" sz="2400" u="sng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algn="r"/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к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.э.н., доцент</a:t>
            </a:r>
          </a:p>
          <a:p>
            <a:pPr algn="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Дьякова Е.В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0527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0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298" y="160397"/>
            <a:ext cx="3456385" cy="4418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11967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707" y="260648"/>
            <a:ext cx="522007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 smtClean="0">
                <a:solidFill>
                  <a:srgbClr val="0062AC"/>
                </a:solidFill>
              </a:rPr>
              <a:t>К </a:t>
            </a:r>
            <a:r>
              <a:rPr lang="ru-RU" sz="2400" u="sng" dirty="0">
                <a:solidFill>
                  <a:srgbClr val="0062AC"/>
                </a:solidFill>
              </a:rPr>
              <a:t>неналоговым доходам </a:t>
            </a:r>
            <a:r>
              <a:rPr lang="ru-RU" sz="2400" u="sng" dirty="0" smtClean="0">
                <a:solidFill>
                  <a:srgbClr val="0062AC"/>
                </a:solidFill>
              </a:rPr>
              <a:t>бюджетов Российской Федерации </a:t>
            </a:r>
            <a:r>
              <a:rPr lang="ru-RU" sz="2400" u="sng" dirty="0">
                <a:solidFill>
                  <a:srgbClr val="0062AC"/>
                </a:solidFill>
              </a:rPr>
              <a:t>относят</a:t>
            </a:r>
            <a:r>
              <a:rPr lang="ru-RU" sz="2400" u="sng" dirty="0" smtClean="0">
                <a:solidFill>
                  <a:srgbClr val="0062AC"/>
                </a:solidFill>
              </a:rPr>
              <a:t>:</a:t>
            </a:r>
          </a:p>
          <a:p>
            <a:pPr algn="ctr"/>
            <a:endParaRPr lang="ru-RU" sz="1400" dirty="0">
              <a:solidFill>
                <a:srgbClr val="0062AC"/>
              </a:solidFill>
            </a:endParaRPr>
          </a:p>
          <a:p>
            <a:pPr marL="497250" indent="-342900">
              <a:buFont typeface="Arial" pitchFamily="34" charset="0"/>
              <a:buChar char="•"/>
            </a:pPr>
            <a:r>
              <a:rPr lang="ru-RU" sz="2400" dirty="0">
                <a:solidFill>
                  <a:srgbClr val="0062AC"/>
                </a:solidFill>
              </a:rPr>
              <a:t>доходы от использования или продажи имущества, находящегося </a:t>
            </a:r>
            <a:r>
              <a:rPr lang="ru-RU" sz="2400" dirty="0" smtClean="0">
                <a:solidFill>
                  <a:srgbClr val="0062AC"/>
                </a:solidFill>
              </a:rPr>
              <a:t>в государственной и муниципальной собственности</a:t>
            </a:r>
            <a:r>
              <a:rPr lang="ru-RU" sz="2400" dirty="0">
                <a:solidFill>
                  <a:srgbClr val="0062AC"/>
                </a:solidFill>
              </a:rPr>
              <a:t>;</a:t>
            </a:r>
          </a:p>
          <a:p>
            <a:pPr marL="497250" indent="-342900">
              <a:buFont typeface="Arial" pitchFamily="34" charset="0"/>
              <a:buChar char="•"/>
            </a:pPr>
            <a:r>
              <a:rPr lang="ru-RU" sz="2400" dirty="0">
                <a:solidFill>
                  <a:srgbClr val="0062AC"/>
                </a:solidFill>
              </a:rPr>
              <a:t>доходы от платных услуг, оказываемых </a:t>
            </a:r>
            <a:r>
              <a:rPr lang="ru-RU" sz="2400" dirty="0" smtClean="0">
                <a:solidFill>
                  <a:srgbClr val="0062AC"/>
                </a:solidFill>
              </a:rPr>
              <a:t>казёнными учреждениями</a:t>
            </a:r>
            <a:r>
              <a:rPr lang="ru-RU" sz="2400" dirty="0">
                <a:solidFill>
                  <a:srgbClr val="0062AC"/>
                </a:solidFill>
              </a:rPr>
              <a:t>;</a:t>
            </a:r>
          </a:p>
          <a:p>
            <a:pPr marL="497250" indent="-342900">
              <a:buFont typeface="Arial" pitchFamily="34" charset="0"/>
              <a:buChar char="•"/>
            </a:pPr>
            <a:r>
              <a:rPr lang="ru-RU" sz="2400" dirty="0">
                <a:solidFill>
                  <a:srgbClr val="0062AC"/>
                </a:solidFill>
              </a:rPr>
              <a:t>штрафы, конфискации, компенсации;</a:t>
            </a:r>
          </a:p>
          <a:p>
            <a:pPr marL="497250" indent="-342900">
              <a:buFont typeface="Arial" pitchFamily="34" charset="0"/>
              <a:buChar char="•"/>
            </a:pPr>
            <a:r>
              <a:rPr lang="ru-RU" sz="2400" dirty="0">
                <a:solidFill>
                  <a:srgbClr val="0062AC"/>
                </a:solidFill>
              </a:rPr>
              <a:t>и т. д.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37611" y="4653136"/>
            <a:ext cx="3973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В «Сказке о царе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Салтане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» белка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являлась государственным имуществом и приносила неналоговые доходы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в виде изумрудных ореховых ядер и золотых скорлупок в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казну государства. </a:t>
            </a:r>
          </a:p>
        </p:txBody>
      </p:sp>
    </p:spTree>
    <p:extLst>
      <p:ext uri="{BB962C8B-B14F-4D97-AF65-F5344CB8AC3E}">
        <p14:creationId xmlns:p14="http://schemas.microsoft.com/office/powerpoint/2010/main" val="396322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4808"/>
            <a:ext cx="9144000" cy="1512168"/>
          </a:xfrm>
        </p:spPr>
        <p:txBody>
          <a:bodyPr/>
          <a:lstStyle/>
          <a:p>
            <a:pPr algn="ctr"/>
            <a:r>
              <a:rPr lang="ru-RU" sz="2800" b="1" u="sng" dirty="0">
                <a:solidFill>
                  <a:srgbClr val="00A249"/>
                </a:solidFill>
              </a:rPr>
              <a:t>межбюджетные трансферты </a:t>
            </a:r>
            <a:r>
              <a:rPr lang="ru-RU" sz="2800" cap="none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ru-RU" sz="2800" cap="none" dirty="0">
                <a:solidFill>
                  <a:schemeClr val="accent3">
                    <a:lumMod val="50000"/>
                  </a:schemeClr>
                </a:solidFill>
              </a:rPr>
              <a:t>средства, которые предоставляются из </a:t>
            </a:r>
            <a:r>
              <a:rPr lang="ru-RU" sz="2800" cap="none" dirty="0" smtClean="0">
                <a:solidFill>
                  <a:schemeClr val="accent3">
                    <a:lumMod val="50000"/>
                  </a:schemeClr>
                </a:solidFill>
              </a:rPr>
              <a:t>одного уровня бюджета в другой </a:t>
            </a:r>
            <a:endParaRPr lang="ru-RU" sz="2800" cap="none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4725144"/>
            <a:ext cx="7920880" cy="172819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u="sng" dirty="0">
                <a:solidFill>
                  <a:srgbClr val="00A249"/>
                </a:solidFill>
              </a:rPr>
              <a:t>Субвенции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/>
              <a:t>–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для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финансирования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расходов, возникающих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при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передаче государственных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полномочий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в бюджет нижестоящего уровня.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58764" y="1772816"/>
            <a:ext cx="2736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srgbClr val="00A249"/>
                </a:solidFill>
              </a:rPr>
              <a:t>Дотации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/>
              <a:t>– </a:t>
            </a:r>
          </a:p>
          <a:p>
            <a:pPr algn="ctr"/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без установления условий их использования.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61439" y="1772816"/>
            <a:ext cx="2987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srgbClr val="00A249"/>
                </a:solidFill>
              </a:rPr>
              <a:t>Субсидии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/>
              <a:t>– </a:t>
            </a:r>
          </a:p>
          <a:p>
            <a:pPr algn="ctr"/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для софинансирования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бюджетных расходов.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233" y="1726633"/>
            <a:ext cx="364840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5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45344" y="291232"/>
            <a:ext cx="7490792" cy="2520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u="sng" dirty="0">
                <a:solidFill>
                  <a:srgbClr val="9C2C9C"/>
                </a:solidFill>
              </a:rPr>
              <a:t>Бюджетные ассигнования </a:t>
            </a:r>
            <a:r>
              <a:rPr lang="ru-RU" sz="3600" dirty="0">
                <a:solidFill>
                  <a:srgbClr val="9C2C9C"/>
                </a:solidFill>
              </a:rPr>
              <a:t>– максимальный объем денежных средств, предусмотренных для осуществления расходов. </a:t>
            </a:r>
          </a:p>
          <a:p>
            <a:endParaRPr lang="ru-RU" dirty="0"/>
          </a:p>
          <a:p>
            <a:endParaRPr lang="en-US" dirty="0">
              <a:hlinkClick r:id="rId2"/>
            </a:endParaRPr>
          </a:p>
          <a:p>
            <a:endParaRPr lang="ru-RU" dirty="0"/>
          </a:p>
        </p:txBody>
      </p:sp>
      <p:pic>
        <p:nvPicPr>
          <p:cNvPr id="5122" name="Picture 2" descr="C:\Users\Администратор\Downloads\fil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76" y="2811512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60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29" y="1370245"/>
            <a:ext cx="1971535" cy="93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2377381" y="415657"/>
            <a:ext cx="346536" cy="455194"/>
            <a:chOff x="2259833" y="381518"/>
            <a:chExt cx="346536" cy="455194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2259833" y="381518"/>
              <a:ext cx="346535" cy="216024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2259833" y="595865"/>
              <a:ext cx="346536" cy="240847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9" y="1340767"/>
            <a:ext cx="2163654" cy="96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2435"/>
            <a:ext cx="1998256" cy="94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0" y="175594"/>
            <a:ext cx="2163653" cy="96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Овал 22"/>
          <p:cNvSpPr/>
          <p:nvPr/>
        </p:nvSpPr>
        <p:spPr>
          <a:xfrm>
            <a:off x="5682726" y="197126"/>
            <a:ext cx="3358317" cy="834053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ДЕФИЦИТ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5682726" y="1370245"/>
            <a:ext cx="3358317" cy="834619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ПРОФИЦИТ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4770056" y="506715"/>
            <a:ext cx="61788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6" name="Прямая соединительная линия 4095"/>
          <p:cNvCxnSpPr/>
          <p:nvPr/>
        </p:nvCxnSpPr>
        <p:spPr>
          <a:xfrm>
            <a:off x="4770056" y="693552"/>
            <a:ext cx="61788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Прямая соединительная линия 4108"/>
          <p:cNvCxnSpPr/>
          <p:nvPr/>
        </p:nvCxnSpPr>
        <p:spPr>
          <a:xfrm>
            <a:off x="4770056" y="1827850"/>
            <a:ext cx="61788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Прямая соединительная линия 4110"/>
          <p:cNvCxnSpPr/>
          <p:nvPr/>
        </p:nvCxnSpPr>
        <p:spPr>
          <a:xfrm>
            <a:off x="4770056" y="1648449"/>
            <a:ext cx="61788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2" y="2564904"/>
            <a:ext cx="499255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Группа 25"/>
          <p:cNvGrpSpPr/>
          <p:nvPr/>
        </p:nvGrpSpPr>
        <p:grpSpPr>
          <a:xfrm rot="10800000">
            <a:off x="2345709" y="1559957"/>
            <a:ext cx="346536" cy="455194"/>
            <a:chOff x="2259833" y="381518"/>
            <a:chExt cx="346536" cy="455194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2259833" y="381518"/>
              <a:ext cx="346535" cy="216024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flipH="1">
              <a:off x="2259833" y="595865"/>
              <a:ext cx="346536" cy="240847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Прямоугольник 12"/>
          <p:cNvSpPr/>
          <p:nvPr/>
        </p:nvSpPr>
        <p:spPr>
          <a:xfrm>
            <a:off x="5371125" y="3501008"/>
            <a:ext cx="36203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 мультфильме «Вовка в тридевятом царстве» царь не мог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посчитать: дефицит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или 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профицит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 бюджете царства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?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99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30878"/>
            <a:ext cx="3924436" cy="3924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32656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810C09"/>
                </a:solidFill>
              </a:rPr>
              <a:t>Текущий финансовый год</a:t>
            </a:r>
            <a:r>
              <a:rPr lang="ru-RU" sz="2800" b="1" dirty="0">
                <a:solidFill>
                  <a:srgbClr val="810C09"/>
                </a:solidFill>
              </a:rPr>
              <a:t> </a:t>
            </a:r>
            <a:r>
              <a:rPr lang="ru-RU" sz="2800" dirty="0">
                <a:solidFill>
                  <a:srgbClr val="810C09"/>
                </a:solidFill>
              </a:rPr>
              <a:t>– год, в котором происходит исполнение бюджета (начинается 1 января и заканчивается 31 </a:t>
            </a:r>
            <a:r>
              <a:rPr lang="ru-RU" sz="2800" dirty="0" smtClean="0">
                <a:solidFill>
                  <a:srgbClr val="810C09"/>
                </a:solidFill>
              </a:rPr>
              <a:t>декабря 2017 года). </a:t>
            </a:r>
            <a:endParaRPr lang="ru-RU" sz="2800" dirty="0">
              <a:solidFill>
                <a:srgbClr val="810C0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6013" y="2060848"/>
            <a:ext cx="43137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810C09"/>
                </a:solidFill>
              </a:rPr>
              <a:t>Очередной финансовый </a:t>
            </a:r>
            <a:r>
              <a:rPr lang="ru-RU" sz="2400" b="1" u="sng" dirty="0" smtClean="0">
                <a:solidFill>
                  <a:srgbClr val="810C09"/>
                </a:solidFill>
              </a:rPr>
              <a:t>год </a:t>
            </a:r>
            <a:r>
              <a:rPr lang="ru-RU" sz="2400" dirty="0" smtClean="0">
                <a:solidFill>
                  <a:srgbClr val="810C09"/>
                </a:solidFill>
              </a:rPr>
              <a:t>– </a:t>
            </a:r>
            <a:r>
              <a:rPr lang="ru-RU" sz="2400" dirty="0">
                <a:solidFill>
                  <a:srgbClr val="810C09"/>
                </a:solidFill>
              </a:rPr>
              <a:t>год, который следует за текущим финансовым </a:t>
            </a:r>
            <a:r>
              <a:rPr lang="ru-RU" sz="2400" dirty="0" smtClean="0">
                <a:solidFill>
                  <a:srgbClr val="810C09"/>
                </a:solidFill>
              </a:rPr>
              <a:t>годом</a:t>
            </a:r>
            <a:r>
              <a:rPr lang="ru-RU" sz="2400" dirty="0">
                <a:solidFill>
                  <a:srgbClr val="810C09"/>
                </a:solidFill>
              </a:rPr>
              <a:t> </a:t>
            </a:r>
            <a:r>
              <a:rPr lang="ru-RU" sz="2400" dirty="0" smtClean="0">
                <a:solidFill>
                  <a:srgbClr val="810C09"/>
                </a:solidFill>
              </a:rPr>
              <a:t>(2018 год).</a:t>
            </a:r>
            <a:endParaRPr lang="ru-RU" sz="2400" dirty="0">
              <a:solidFill>
                <a:srgbClr val="810C0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95800" y="4005064"/>
            <a:ext cx="4032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810C09"/>
                </a:solidFill>
              </a:rPr>
              <a:t>Плановый период </a:t>
            </a:r>
            <a:r>
              <a:rPr lang="ru-RU" sz="2400" dirty="0">
                <a:solidFill>
                  <a:srgbClr val="810C09"/>
                </a:solidFill>
              </a:rPr>
              <a:t>– два финансовых года, которые следуют за </a:t>
            </a:r>
            <a:r>
              <a:rPr lang="ru-RU" sz="2400" dirty="0" smtClean="0">
                <a:solidFill>
                  <a:srgbClr val="810C09"/>
                </a:solidFill>
              </a:rPr>
              <a:t>текущим финансовым годом</a:t>
            </a:r>
            <a:r>
              <a:rPr lang="ru-RU" sz="2400" dirty="0">
                <a:solidFill>
                  <a:srgbClr val="810C09"/>
                </a:solidFill>
              </a:rPr>
              <a:t> </a:t>
            </a:r>
            <a:r>
              <a:rPr lang="ru-RU" sz="2400" dirty="0" smtClean="0">
                <a:solidFill>
                  <a:srgbClr val="810C09"/>
                </a:solidFill>
              </a:rPr>
              <a:t>(2018-2019 гг.).</a:t>
            </a:r>
            <a:endParaRPr lang="ru-RU" sz="2400" dirty="0">
              <a:solidFill>
                <a:srgbClr val="810C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9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3185592"/>
            <a:ext cx="8356260" cy="36724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u="sng" dirty="0">
                <a:solidFill>
                  <a:schemeClr val="accent2">
                    <a:lumMod val="50000"/>
                  </a:schemeClr>
                </a:solidFill>
              </a:rPr>
              <a:t>Бюджетный процесс 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</a:rPr>
              <a:t>– деятельность 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соответствующих государственных (муниципальных) органов по 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</a:rPr>
              <a:t>составлению, 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утверждению и исполнению бюджета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</a:rPr>
              <a:t>, а 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также по утверждению отчёта об его исполнении.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951" y="116632"/>
            <a:ext cx="4824536" cy="289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548680"/>
            <a:ext cx="3816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В древнерусском городе Ростове бюджетный процесс осуществлялся на собрании жителей.</a:t>
            </a:r>
            <a:endParaRPr lang="ru-RU" sz="2800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1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3383772"/>
            <a:ext cx="7467796" cy="3448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u="sng" dirty="0">
                <a:solidFill>
                  <a:srgbClr val="128D9E"/>
                </a:solidFill>
              </a:rPr>
              <a:t>Исполнение бюджета </a:t>
            </a:r>
            <a:r>
              <a:rPr lang="ru-RU" sz="3200" dirty="0" smtClean="0">
                <a:solidFill>
                  <a:srgbClr val="128D9E"/>
                </a:solidFill>
              </a:rPr>
              <a:t>– обеспечение </a:t>
            </a:r>
            <a:r>
              <a:rPr lang="ru-RU" sz="3200" dirty="0">
                <a:solidFill>
                  <a:srgbClr val="128D9E"/>
                </a:solidFill>
              </a:rPr>
              <a:t>полного и своевременного поступления доходов в бюджет и </a:t>
            </a:r>
            <a:r>
              <a:rPr lang="ru-RU" sz="3200" dirty="0" smtClean="0">
                <a:solidFill>
                  <a:srgbClr val="128D9E"/>
                </a:solidFill>
              </a:rPr>
              <a:t>полного финансирования расходов по </a:t>
            </a:r>
            <a:r>
              <a:rPr lang="ru-RU" sz="3200" dirty="0">
                <a:solidFill>
                  <a:srgbClr val="128D9E"/>
                </a:solidFill>
              </a:rPr>
              <a:t>целевому </a:t>
            </a:r>
            <a:r>
              <a:rPr lang="ru-RU" sz="3200" dirty="0" smtClean="0">
                <a:solidFill>
                  <a:srgbClr val="128D9E"/>
                </a:solidFill>
              </a:rPr>
              <a:t>назначению в установленные сроки.</a:t>
            </a:r>
            <a:endParaRPr lang="ru-RU" sz="3200" dirty="0">
              <a:solidFill>
                <a:srgbClr val="128D9E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6348"/>
            <a:ext cx="4587476" cy="258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57441"/>
            <a:ext cx="4032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сказочном королевстве дьяки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регулярно докладывали князю о доходах и расходах казны.</a:t>
            </a:r>
          </a:p>
        </p:txBody>
      </p:sp>
    </p:spTree>
    <p:extLst>
      <p:ext uri="{BB962C8B-B14F-4D97-AF65-F5344CB8AC3E}">
        <p14:creationId xmlns:p14="http://schemas.microsoft.com/office/powerpoint/2010/main" val="283521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92" y="132447"/>
            <a:ext cx="3867844" cy="308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407578"/>
            <a:ext cx="85232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u="sng" dirty="0">
                <a:solidFill>
                  <a:srgbClr val="810C09"/>
                </a:solidFill>
              </a:rPr>
              <a:t>Бюджетный контроль </a:t>
            </a:r>
            <a:r>
              <a:rPr lang="ru-RU" sz="3600" dirty="0">
                <a:solidFill>
                  <a:srgbClr val="810C09"/>
                </a:solidFill>
              </a:rPr>
              <a:t>– это деятельность государственных и муниципальных органов, осуществляемая в целях установления законности и достоверности финансовых операций.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404664"/>
            <a:ext cx="4824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pc="50" dirty="0" smtClean="0">
                <a:solidFill>
                  <a:srgbClr val="2C847A"/>
                </a:solidFill>
                <a:latin typeface="Monotype Corsiva" pitchFamily="66" charset="0"/>
                <a:ea typeface="+mj-ea"/>
                <a:cs typeface="+mj-cs"/>
              </a:rPr>
              <a:t>Карабас-</a:t>
            </a:r>
            <a:r>
              <a:rPr lang="ru-RU" sz="2400" spc="50" dirty="0" err="1" smtClean="0">
                <a:solidFill>
                  <a:srgbClr val="2C847A"/>
                </a:solidFill>
                <a:latin typeface="Monotype Corsiva" pitchFamily="66" charset="0"/>
                <a:ea typeface="+mj-ea"/>
                <a:cs typeface="+mj-cs"/>
              </a:rPr>
              <a:t>Барабас</a:t>
            </a:r>
            <a:r>
              <a:rPr lang="ru-RU" sz="2400" spc="50" dirty="0" smtClean="0">
                <a:solidFill>
                  <a:srgbClr val="2C847A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2400" spc="50" dirty="0">
                <a:solidFill>
                  <a:srgbClr val="2C847A"/>
                </a:solidFill>
                <a:latin typeface="Monotype Corsiva" pitchFamily="66" charset="0"/>
                <a:ea typeface="+mj-ea"/>
                <a:cs typeface="+mj-cs"/>
              </a:rPr>
              <a:t>дал Буратино 5 золотых монет для того, чтобы он передал их отцу, но Буратино потратил их не по </a:t>
            </a:r>
            <a:r>
              <a:rPr lang="ru-RU" sz="2400" spc="50" dirty="0" smtClean="0">
                <a:solidFill>
                  <a:srgbClr val="2C847A"/>
                </a:solidFill>
                <a:latin typeface="Monotype Corsiva" pitchFamily="66" charset="0"/>
                <a:ea typeface="+mj-ea"/>
                <a:cs typeface="+mj-cs"/>
              </a:rPr>
              <a:t>назначению, что привело к печальным последствиям.</a:t>
            </a:r>
            <a:endParaRPr lang="ru-RU" sz="1600" dirty="0">
              <a:solidFill>
                <a:srgbClr val="2C847A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11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62198" y="2708920"/>
            <a:ext cx="7740352" cy="360867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b="1" u="sng" dirty="0">
                <a:solidFill>
                  <a:schemeClr val="accent6">
                    <a:lumMod val="50000"/>
                  </a:schemeClr>
                </a:solidFill>
              </a:rPr>
              <a:t>В Алтайском крае бюджетный контроль </a:t>
            </a:r>
          </a:p>
          <a:p>
            <a:pPr marL="0" indent="0" algn="ctr">
              <a:buNone/>
            </a:pPr>
            <a:r>
              <a:rPr lang="ru-RU" sz="2800" b="1" u="sng" dirty="0">
                <a:solidFill>
                  <a:schemeClr val="accent6">
                    <a:lumMod val="50000"/>
                  </a:schemeClr>
                </a:solidFill>
              </a:rPr>
              <a:t>осуществляют</a:t>
            </a:r>
            <a:r>
              <a:rPr lang="ru-RU" sz="2800" b="1" u="sng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ru-RU" sz="1000" b="1" u="sng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Счётная палата Алтайского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края;</a:t>
            </a:r>
            <a:endParaRPr lang="ru-RU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Управление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Федеральной налоговой службы по Алтайскому краю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Управление Федерального казначейства по Алтайскому краю.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</p:txBody>
      </p:sp>
      <p:pic>
        <p:nvPicPr>
          <p:cNvPr id="2050" name="Picture 2" descr="C:\Users\black\Desktop\Конкурс\rYrpsF6BFL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r="7426"/>
          <a:stretch/>
        </p:blipFill>
        <p:spPr bwMode="auto">
          <a:xfrm>
            <a:off x="4832374" y="0"/>
            <a:ext cx="4188941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70" y="5445224"/>
            <a:ext cx="830655" cy="96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70" y="4509120"/>
            <a:ext cx="830655" cy="80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70" y="3429000"/>
            <a:ext cx="830655" cy="99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332656"/>
            <a:ext cx="46175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B67D28"/>
                </a:solidFill>
                <a:latin typeface="Monotype Corsiva" pitchFamily="66" charset="0"/>
              </a:rPr>
              <a:t>В мультфильме </a:t>
            </a:r>
            <a:r>
              <a:rPr lang="ru-RU" sz="2800" dirty="0" smtClean="0">
                <a:solidFill>
                  <a:srgbClr val="B67D28"/>
                </a:solidFill>
                <a:latin typeface="Monotype Corsiva" pitchFamily="66" charset="0"/>
              </a:rPr>
              <a:t>«Дюймовочка» </a:t>
            </a:r>
            <a:r>
              <a:rPr lang="ru-RU" sz="2800" dirty="0">
                <a:solidFill>
                  <a:srgbClr val="B67D28"/>
                </a:solidFill>
                <a:latin typeface="Monotype Corsiva" pitchFamily="66" charset="0"/>
              </a:rPr>
              <a:t>кроты регулярно осуществляли контроль своих доходов и расходов.</a:t>
            </a:r>
            <a:r>
              <a:rPr lang="ru-RU" sz="2400" dirty="0">
                <a:solidFill>
                  <a:srgbClr val="B67D28"/>
                </a:solidFill>
                <a:latin typeface="Monotype Corsiva" pitchFamily="66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3425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924800" cy="1975531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A37"/>
                </a:solidFill>
              </a:rPr>
              <a:t>Бюджетные термины – неотъемлемая часть нашей жизни, именно поэтому очень важно знать, что они означают!</a:t>
            </a:r>
          </a:p>
        </p:txBody>
      </p:sp>
      <p:pic>
        <p:nvPicPr>
          <p:cNvPr id="4098" name="Picture 2" descr="C:\Users\black\Desktop\image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4752528" cy="35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6056" y="3140968"/>
            <a:ext cx="3923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36174D"/>
                </a:solidFill>
                <a:latin typeface="Monotype Corsiva" pitchFamily="66" charset="0"/>
              </a:rPr>
              <a:t>Вовка не знал бюджетные термины и попал в страну невыученных уроков, где ему подарили </a:t>
            </a:r>
            <a:r>
              <a:rPr lang="ru-RU" sz="2800" dirty="0" smtClean="0">
                <a:solidFill>
                  <a:srgbClr val="36174D"/>
                </a:solidFill>
                <a:latin typeface="Monotype Corsiva" pitchFamily="66" charset="0"/>
              </a:rPr>
              <a:t>Бюджетный кодекс Российской Федерации.</a:t>
            </a:r>
            <a:endParaRPr lang="ru-RU" sz="2800" dirty="0">
              <a:solidFill>
                <a:srgbClr val="36174D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21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200502"/>
            <a:ext cx="8928992" cy="347414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dirty="0">
                <a:solidFill>
                  <a:srgbClr val="36174D"/>
                </a:solidFill>
                <a:latin typeface="Monotype Corsiva" pitchFamily="66" charset="0"/>
              </a:rPr>
              <a:t>Существует множество бюджетных терминов, которые </a:t>
            </a:r>
            <a:r>
              <a:rPr lang="ru-RU" sz="2800" dirty="0" smtClean="0">
                <a:solidFill>
                  <a:srgbClr val="36174D"/>
                </a:solidFill>
                <a:latin typeface="Monotype Corsiva" pitchFamily="66" charset="0"/>
              </a:rPr>
              <a:t>люди постоянно </a:t>
            </a:r>
            <a:r>
              <a:rPr lang="ru-RU" sz="2800" dirty="0">
                <a:solidFill>
                  <a:srgbClr val="36174D"/>
                </a:solidFill>
                <a:latin typeface="Monotype Corsiva" pitchFamily="66" charset="0"/>
              </a:rPr>
              <a:t>употребляют в повседневной </a:t>
            </a:r>
            <a:r>
              <a:rPr lang="ru-RU" sz="2800" dirty="0" smtClean="0">
                <a:solidFill>
                  <a:srgbClr val="36174D"/>
                </a:solidFill>
                <a:latin typeface="Monotype Corsiva" pitchFamily="66" charset="0"/>
              </a:rPr>
              <a:t>жизни. Тем </a:t>
            </a:r>
            <a:r>
              <a:rPr lang="ru-RU" sz="2800" dirty="0">
                <a:solidFill>
                  <a:srgbClr val="36174D"/>
                </a:solidFill>
                <a:latin typeface="Monotype Corsiva" pitchFamily="66" charset="0"/>
              </a:rPr>
              <a:t>не менее, понимание значений этих </a:t>
            </a:r>
            <a:r>
              <a:rPr lang="ru-RU" sz="2800" dirty="0" smtClean="0">
                <a:solidFill>
                  <a:srgbClr val="36174D"/>
                </a:solidFill>
                <a:latin typeface="Monotype Corsiva" pitchFamily="66" charset="0"/>
              </a:rPr>
              <a:t>слов </a:t>
            </a:r>
            <a:r>
              <a:rPr lang="ru-RU" sz="2800" dirty="0">
                <a:solidFill>
                  <a:srgbClr val="36174D"/>
                </a:solidFill>
                <a:latin typeface="Monotype Corsiva" pitchFamily="66" charset="0"/>
              </a:rPr>
              <a:t>чаще </a:t>
            </a:r>
            <a:r>
              <a:rPr lang="ru-RU" sz="2800" dirty="0" smtClean="0">
                <a:solidFill>
                  <a:srgbClr val="36174D"/>
                </a:solidFill>
                <a:latin typeface="Monotype Corsiva" pitchFamily="66" charset="0"/>
              </a:rPr>
              <a:t>всего бывает затруднительно</a:t>
            </a:r>
            <a:r>
              <a:rPr lang="ru-RU" sz="2800" dirty="0">
                <a:solidFill>
                  <a:srgbClr val="36174D"/>
                </a:solidFill>
                <a:latin typeface="Monotype Corsiva" pitchFamily="66" charset="0"/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dirty="0">
                <a:solidFill>
                  <a:srgbClr val="36174D"/>
                </a:solidFill>
                <a:latin typeface="Monotype Corsiva" pitchFamily="66" charset="0"/>
              </a:rPr>
              <a:t>Попробуем разобраться в наиболее актуальных бюджетных понятиях вместе с любимыми героями сказок и мультфильмов.</a:t>
            </a:r>
          </a:p>
        </p:txBody>
      </p:sp>
      <p:pic>
        <p:nvPicPr>
          <p:cNvPr id="1026" name="Picture 2" descr="C:\Users\black\Desktop\Конкурс\f4b834f7811a22a9f19d37e99ab8500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8"/>
          <a:stretch/>
        </p:blipFill>
        <p:spPr bwMode="auto">
          <a:xfrm>
            <a:off x="1691680" y="3629822"/>
            <a:ext cx="5904656" cy="296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63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904" y="5661248"/>
            <a:ext cx="9132096" cy="8553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810C09"/>
                </a:solidFill>
              </a:rPr>
              <a:t>ИЗУЧАЙТЕ БЮДЖЕТНЫЙ </a:t>
            </a:r>
            <a:r>
              <a:rPr lang="ru-RU" sz="2800" b="1" dirty="0" smtClean="0">
                <a:solidFill>
                  <a:srgbClr val="810C09"/>
                </a:solidFill>
              </a:rPr>
              <a:t>КОДЕКС РОССИЙСКОЙ ФЕДЕРАЦИИ!</a:t>
            </a:r>
            <a:endParaRPr lang="ru-RU" sz="2800" b="1" dirty="0">
              <a:solidFill>
                <a:srgbClr val="810C0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b="17147"/>
          <a:stretch/>
        </p:blipFill>
        <p:spPr>
          <a:xfrm>
            <a:off x="2555776" y="116379"/>
            <a:ext cx="398001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7120349" cy="4735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70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9017"/>
            <a:ext cx="5112568" cy="2016224"/>
          </a:xfrm>
        </p:spPr>
        <p:txBody>
          <a:bodyPr/>
          <a:lstStyle/>
          <a:p>
            <a:pPr algn="ctr"/>
            <a:r>
              <a:rPr lang="ru-RU" sz="2800" cap="none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В Цветочном городе, где живет Незнайка, никто из коротышек (даже Знайка) не понимает, что значит слово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«</a:t>
            </a:r>
            <a:r>
              <a:rPr lang="ru-RU" sz="2800" b="1" cap="none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бюджет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».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92530" y="2780928"/>
            <a:ext cx="8266360" cy="2880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u="sng" dirty="0">
                <a:solidFill>
                  <a:schemeClr val="accent6">
                    <a:lumMod val="50000"/>
                  </a:schemeClr>
                </a:solidFill>
              </a:rPr>
              <a:t>Бюджет в правовом смысле</a:t>
            </a:r>
            <a:r>
              <a:rPr lang="en-US" sz="3200" u="sng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– основной финансовый план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формирования,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распределения и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использования денежных средств органов государственной власти и местного самоуправления.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D:\Учёба\АГУ\1 курс\2 семестр\Финансы\БЮДЖЕТ\e40b673e98196baa50a51917878560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8638"/>
            <a:ext cx="3491796" cy="257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5445224"/>
            <a:ext cx="8604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1C54"/>
                </a:solidFill>
              </a:rPr>
              <a:t>На федеральном уровне и уровне субъектов Российской Федерации бюджет </a:t>
            </a:r>
            <a:r>
              <a:rPr lang="ru-RU" sz="2400" b="1" dirty="0" smtClean="0">
                <a:solidFill>
                  <a:srgbClr val="001C54"/>
                </a:solidFill>
              </a:rPr>
              <a:t>имеет правовой </a:t>
            </a:r>
            <a:r>
              <a:rPr lang="ru-RU" sz="2400" b="1" dirty="0">
                <a:solidFill>
                  <a:srgbClr val="001C54"/>
                </a:solidFill>
              </a:rPr>
              <a:t>статус закона, на местном уровне – решения.</a:t>
            </a:r>
          </a:p>
        </p:txBody>
      </p:sp>
    </p:spTree>
    <p:extLst>
      <p:ext uri="{BB962C8B-B14F-4D97-AF65-F5344CB8AC3E}">
        <p14:creationId xmlns:p14="http://schemas.microsoft.com/office/powerpoint/2010/main" val="146105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131840" y="437272"/>
            <a:ext cx="5544616" cy="3096344"/>
          </a:xfrm>
          <a:solidFill>
            <a:srgbClr val="F7EEBB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600" u="sng" dirty="0">
                <a:solidFill>
                  <a:srgbClr val="0062AC"/>
                </a:solidFill>
              </a:rPr>
              <a:t>Бюджет в материальном смысле</a:t>
            </a:r>
            <a:r>
              <a:rPr lang="ru-RU" sz="3600" dirty="0">
                <a:solidFill>
                  <a:srgbClr val="0062AC"/>
                </a:solidFill>
              </a:rPr>
              <a:t> означает централизованный денежный фонд органов государственной власти и местного самоуправления.</a:t>
            </a:r>
          </a:p>
          <a:p>
            <a:pPr marL="0" indent="0" algn="ctr">
              <a:buNone/>
            </a:pPr>
            <a:endParaRPr lang="ru-RU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117"/>
            <a:ext cx="2501602" cy="361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802508"/>
            <a:ext cx="5289826" cy="285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02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4532" y="509792"/>
            <a:ext cx="5371504" cy="231821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u="sng" dirty="0">
                <a:solidFill>
                  <a:srgbClr val="154A97"/>
                </a:solidFill>
              </a:rPr>
              <a:t>Бюджетная система Российской Федерации </a:t>
            </a:r>
            <a:r>
              <a:rPr lang="ru-RU" sz="3600" dirty="0">
                <a:solidFill>
                  <a:srgbClr val="154A97"/>
                </a:solidFill>
              </a:rPr>
              <a:t>– совокупность бюджетов </a:t>
            </a:r>
            <a:r>
              <a:rPr lang="ru-RU" sz="3600" dirty="0" smtClean="0">
                <a:solidFill>
                  <a:srgbClr val="154A97"/>
                </a:solidFill>
              </a:rPr>
              <a:t>всех уровней </a:t>
            </a:r>
            <a:r>
              <a:rPr lang="ru-RU" sz="3600" dirty="0">
                <a:solidFill>
                  <a:srgbClr val="154A97"/>
                </a:solidFill>
              </a:rPr>
              <a:t>на территории </a:t>
            </a:r>
            <a:r>
              <a:rPr lang="ru-RU" sz="3600" dirty="0" smtClean="0">
                <a:solidFill>
                  <a:srgbClr val="154A97"/>
                </a:solidFill>
              </a:rPr>
              <a:t>государства:</a:t>
            </a:r>
            <a:endParaRPr lang="ru-RU" sz="3600" dirty="0">
              <a:solidFill>
                <a:srgbClr val="154A97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164" y="404664"/>
            <a:ext cx="3686033" cy="223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744330" y="3091185"/>
            <a:ext cx="1633619" cy="2567667"/>
            <a:chOff x="611560" y="2807154"/>
            <a:chExt cx="1633619" cy="2567667"/>
          </a:xfrm>
        </p:grpSpPr>
        <p:cxnSp>
          <p:nvCxnSpPr>
            <p:cNvPr id="4" name="Прямая со стрелкой 3">
              <a:extLst>
                <a:ext uri="{FF2B5EF4-FFF2-40B4-BE49-F238E27FC236}">
                  <a16:creationId xmlns:a16="http://schemas.microsoft.com/office/drawing/2014/main" xmlns="" id="{308D7D29-B59F-1042-A509-1F895E4DAA11}"/>
                </a:ext>
              </a:extLst>
            </p:cNvPr>
            <p:cNvCxnSpPr>
              <a:cxnSpLocks/>
            </p:cNvCxnSpPr>
            <p:nvPr/>
          </p:nvCxnSpPr>
          <p:spPr>
            <a:xfrm>
              <a:off x="611560" y="2807154"/>
              <a:ext cx="0" cy="2567667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xmlns="" id="{DB2FFDCC-25BF-DF45-ADFF-4DDA6C436B37}"/>
                </a:ext>
              </a:extLst>
            </p:cNvPr>
            <p:cNvCxnSpPr>
              <a:cxnSpLocks/>
            </p:cNvCxnSpPr>
            <p:nvPr/>
          </p:nvCxnSpPr>
          <p:spPr>
            <a:xfrm>
              <a:off x="611560" y="2807154"/>
              <a:ext cx="1633619" cy="0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xmlns="" id="{51C8C766-FE99-DF49-82A8-6B921C7BCC88}"/>
                </a:ext>
              </a:extLst>
            </p:cNvPr>
            <p:cNvCxnSpPr>
              <a:cxnSpLocks/>
            </p:cNvCxnSpPr>
            <p:nvPr/>
          </p:nvCxnSpPr>
          <p:spPr>
            <a:xfrm>
              <a:off x="623806" y="4044721"/>
              <a:ext cx="1583176" cy="0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xmlns="" id="{669D10D4-4E2E-574D-B0D6-1124F4B132F3}"/>
                </a:ext>
              </a:extLst>
            </p:cNvPr>
            <p:cNvCxnSpPr>
              <a:cxnSpLocks/>
            </p:cNvCxnSpPr>
            <p:nvPr/>
          </p:nvCxnSpPr>
          <p:spPr>
            <a:xfrm>
              <a:off x="623806" y="5374821"/>
              <a:ext cx="1621373" cy="0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465D824-BC58-C049-A517-268964AC343C}"/>
              </a:ext>
            </a:extLst>
          </p:cNvPr>
          <p:cNvSpPr txBox="1"/>
          <p:nvPr/>
        </p:nvSpPr>
        <p:spPr>
          <a:xfrm>
            <a:off x="2427211" y="2828010"/>
            <a:ext cx="493765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едеральный бюджет;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05E96FE-E7BB-DB49-8E73-F07FC315174A}"/>
              </a:ext>
            </a:extLst>
          </p:cNvPr>
          <p:cNvSpPr txBox="1"/>
          <p:nvPr/>
        </p:nvSpPr>
        <p:spPr>
          <a:xfrm>
            <a:off x="2377949" y="3682520"/>
            <a:ext cx="68085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юджеты субъектов Российской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Федерации (ст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65 Конституции РФ)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(или региональные бюджеты);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3945CCF-5006-124D-9CF2-69F1E4485F97}"/>
              </a:ext>
            </a:extLst>
          </p:cNvPr>
          <p:cNvSpPr txBox="1"/>
          <p:nvPr/>
        </p:nvSpPr>
        <p:spPr>
          <a:xfrm>
            <a:off x="2377949" y="5301208"/>
            <a:ext cx="6264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униципальные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местные) бюджеты.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58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9" y="98355"/>
            <a:ext cx="8282802" cy="1962493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u="sng" dirty="0">
                <a:solidFill>
                  <a:srgbClr val="0062AC"/>
                </a:solidFill>
              </a:rPr>
              <a:t>Консолидированный бюджет </a:t>
            </a:r>
            <a:r>
              <a:rPr lang="ru-RU" sz="3200" dirty="0">
                <a:solidFill>
                  <a:srgbClr val="0062AC"/>
                </a:solidFill>
              </a:rPr>
              <a:t>–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rgbClr val="0062AC"/>
                </a:solidFill>
              </a:rPr>
              <a:t>это свод бюджетов на определённой территории за исключением межбюджетных трансфертов.</a:t>
            </a:r>
          </a:p>
          <a:p>
            <a:pPr marL="0" indent="0" algn="ctr">
              <a:buNone/>
            </a:pP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417" y="2018942"/>
            <a:ext cx="4250355" cy="357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1679" y="2147390"/>
            <a:ext cx="1594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Например: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76749" y="2609055"/>
            <a:ext cx="3024336" cy="72400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консолидированный бюджет Алтайского края </a:t>
            </a:r>
            <a:endParaRPr lang="ru-RU" sz="2400" dirty="0">
              <a:solidFill>
                <a:srgbClr val="002060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267743" y="3429000"/>
            <a:ext cx="360041" cy="144016"/>
            <a:chOff x="2267743" y="3933056"/>
            <a:chExt cx="360041" cy="144016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2267744" y="3933056"/>
              <a:ext cx="36004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2267743" y="4077072"/>
              <a:ext cx="36004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Скругленный прямоугольник 10"/>
          <p:cNvSpPr/>
          <p:nvPr/>
        </p:nvSpPr>
        <p:spPr>
          <a:xfrm>
            <a:off x="1331639" y="3717032"/>
            <a:ext cx="2232248" cy="5921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краевой бюджет Алтайского края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308897" y="4389304"/>
            <a:ext cx="360040" cy="288032"/>
            <a:chOff x="2308897" y="4797152"/>
            <a:chExt cx="360040" cy="288032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2488917" y="4797152"/>
              <a:ext cx="0" cy="288032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2308897" y="4941168"/>
              <a:ext cx="36004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Скругленный прямоугольник 18"/>
          <p:cNvSpPr/>
          <p:nvPr/>
        </p:nvSpPr>
        <p:spPr>
          <a:xfrm>
            <a:off x="1372793" y="4725144"/>
            <a:ext cx="2232248" cy="11001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бюджеты муниципальных образований Алтайского края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5949280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A37"/>
                </a:solidFill>
              </a:rPr>
              <a:t>Консолидированный бюджет используется для расчётов и анализа межбюджетных отношений.</a:t>
            </a:r>
          </a:p>
        </p:txBody>
      </p:sp>
    </p:spTree>
    <p:extLst>
      <p:ext uri="{BB962C8B-B14F-4D97-AF65-F5344CB8AC3E}">
        <p14:creationId xmlns:p14="http://schemas.microsoft.com/office/powerpoint/2010/main" val="11577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4E58FF-E5AF-FB44-8E0A-E0651B4B95EE}"/>
              </a:ext>
            </a:extLst>
          </p:cNvPr>
          <p:cNvSpPr txBox="1"/>
          <p:nvPr/>
        </p:nvSpPr>
        <p:spPr>
          <a:xfrm>
            <a:off x="898071" y="143054"/>
            <a:ext cx="7796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3356992"/>
            <a:ext cx="9036496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3200" u="sng" spc="-100" dirty="0">
                <a:solidFill>
                  <a:srgbClr val="007A37"/>
                </a:solidFill>
              </a:rPr>
              <a:t>Чрезвычайный бюджет </a:t>
            </a:r>
            <a:r>
              <a:rPr lang="ru-RU" sz="3200" spc="-100" dirty="0">
                <a:solidFill>
                  <a:srgbClr val="007A37"/>
                </a:solidFill>
              </a:rPr>
              <a:t>– </a:t>
            </a:r>
          </a:p>
          <a:p>
            <a:pPr algn="ctr"/>
            <a:r>
              <a:rPr lang="ru-RU" sz="3200" spc="-100" dirty="0" smtClean="0">
                <a:solidFill>
                  <a:srgbClr val="007A37"/>
                </a:solidFill>
              </a:rPr>
              <a:t>бюджет</a:t>
            </a:r>
            <a:r>
              <a:rPr lang="en-US" sz="3200" spc="-100" dirty="0" smtClean="0">
                <a:solidFill>
                  <a:srgbClr val="007A37"/>
                </a:solidFill>
              </a:rPr>
              <a:t> c</a:t>
            </a:r>
            <a:r>
              <a:rPr lang="ru-RU" sz="3200" spc="-100" dirty="0" smtClean="0">
                <a:solidFill>
                  <a:srgbClr val="007A37"/>
                </a:solidFill>
              </a:rPr>
              <a:t> особым, более жёстким </a:t>
            </a:r>
            <a:r>
              <a:rPr lang="ru-RU" sz="3200" spc="-100" dirty="0">
                <a:solidFill>
                  <a:srgbClr val="007A37"/>
                </a:solidFill>
              </a:rPr>
              <a:t>правовым режимом использования </a:t>
            </a:r>
            <a:r>
              <a:rPr lang="ru-RU" sz="3200" spc="-100" dirty="0" smtClean="0">
                <a:solidFill>
                  <a:srgbClr val="007A37"/>
                </a:solidFill>
              </a:rPr>
              <a:t>средств, основанием для принятия которого является </a:t>
            </a:r>
            <a:r>
              <a:rPr lang="ru-RU" sz="3200" spc="-100" dirty="0">
                <a:solidFill>
                  <a:srgbClr val="007A37"/>
                </a:solidFill>
              </a:rPr>
              <a:t>введение чрезвычайного положения (</a:t>
            </a:r>
            <a:r>
              <a:rPr lang="ru-RU" sz="3200" spc="-100" dirty="0" smtClean="0">
                <a:solidFill>
                  <a:srgbClr val="007A37"/>
                </a:solidFill>
              </a:rPr>
              <a:t>например</a:t>
            </a:r>
            <a:r>
              <a:rPr lang="ru-RU" sz="3200" spc="-100" dirty="0">
                <a:solidFill>
                  <a:srgbClr val="007A37"/>
                </a:solidFill>
              </a:rPr>
              <a:t>,</a:t>
            </a:r>
            <a:r>
              <a:rPr lang="ru-RU" sz="3200" spc="-100" dirty="0" smtClean="0">
                <a:solidFill>
                  <a:srgbClr val="007A37"/>
                </a:solidFill>
              </a:rPr>
              <a:t> военные действия, техногенные катастрофы </a:t>
            </a:r>
            <a:r>
              <a:rPr lang="ru-RU" sz="3200" spc="-100" dirty="0">
                <a:solidFill>
                  <a:srgbClr val="007A37"/>
                </a:solidFill>
              </a:rPr>
              <a:t>и т. д.).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404664"/>
            <a:ext cx="4858511" cy="262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49844"/>
            <a:ext cx="41399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9C2C9C"/>
                </a:solidFill>
                <a:latin typeface="Monotype Corsiva" pitchFamily="66" charset="0"/>
                <a:ea typeface="MingLiU-ExtB" pitchFamily="18" charset="-120"/>
              </a:rPr>
              <a:t>В мультфильме </a:t>
            </a:r>
            <a:r>
              <a:rPr lang="ru-RU" sz="2400" dirty="0" smtClean="0">
                <a:solidFill>
                  <a:srgbClr val="9C2C9C"/>
                </a:solidFill>
                <a:latin typeface="Monotype Corsiva" pitchFamily="66" charset="0"/>
                <a:ea typeface="MingLiU-ExtB" pitchFamily="18" charset="-120"/>
              </a:rPr>
              <a:t>«Добрыня Никитич и Змей Горыныч» князь отправил Добрыню защищать земли русские от монголо-татар и выделил </a:t>
            </a:r>
            <a:r>
              <a:rPr lang="ru-RU" sz="2400" dirty="0">
                <a:solidFill>
                  <a:srgbClr val="9C2C9C"/>
                </a:solidFill>
                <a:latin typeface="Monotype Corsiva" pitchFamily="66" charset="0"/>
                <a:ea typeface="MingLiU-ExtB" pitchFamily="18" charset="-120"/>
              </a:rPr>
              <a:t>дополнительные средства на вооружение из чрезвычайного </a:t>
            </a:r>
            <a:r>
              <a:rPr lang="ru-RU" sz="2400" dirty="0" smtClean="0">
                <a:solidFill>
                  <a:srgbClr val="9C2C9C"/>
                </a:solidFill>
                <a:latin typeface="Monotype Corsiva" pitchFamily="66" charset="0"/>
                <a:ea typeface="MingLiU-ExtB" pitchFamily="18" charset="-120"/>
              </a:rPr>
              <a:t>бюджета.</a:t>
            </a:r>
            <a:r>
              <a:rPr lang="ru-RU" sz="2400" dirty="0">
                <a:solidFill>
                  <a:srgbClr val="9C2C9C"/>
                </a:solidFill>
                <a:latin typeface="Monotype Corsiva" pitchFamily="66" charset="0"/>
                <a:ea typeface="MingLiU-ExtB" pitchFamily="18" charset="-12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4185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69764" y="4509119"/>
            <a:ext cx="3672408" cy="201622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Включают в себя: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налоговые доходы;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неналоговые доходы;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безвозмездные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поступления (дотации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, субсидии,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субвенции и иные межбюджетные трансферты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9764" y="2233373"/>
            <a:ext cx="3672408" cy="190055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u="sng" dirty="0">
                <a:solidFill>
                  <a:schemeClr val="accent6">
                    <a:lumMod val="25000"/>
                  </a:schemeClr>
                </a:solidFill>
              </a:rPr>
              <a:t>Доходы бюджета </a:t>
            </a:r>
            <a:r>
              <a:rPr lang="ru-RU" sz="3200" dirty="0">
                <a:solidFill>
                  <a:schemeClr val="accent6">
                    <a:lumMod val="25000"/>
                  </a:schemeClr>
                </a:solidFill>
              </a:rPr>
              <a:t>– средства, поступающие в бюджет.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81285" y="2233752"/>
            <a:ext cx="3983203" cy="190055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u="sng" dirty="0">
                <a:solidFill>
                  <a:schemeClr val="accent6">
                    <a:lumMod val="25000"/>
                  </a:schemeClr>
                </a:solidFill>
              </a:rPr>
              <a:t>Расходы бюджета </a:t>
            </a:r>
            <a:r>
              <a:rPr lang="ru-RU" sz="3200" dirty="0">
                <a:solidFill>
                  <a:schemeClr val="accent6">
                    <a:lumMod val="25000"/>
                  </a:schemeClr>
                </a:solidFill>
              </a:rPr>
              <a:t>– средства, выплачиваемые из бюджета. 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693488" y="1484784"/>
            <a:ext cx="1392251" cy="748589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004047" y="4509121"/>
            <a:ext cx="3960441" cy="201622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Направляются на: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общегосударственные вопросы;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национальную оборону;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национальную безопасность  и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правоохранительную деятельность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национальную экономику;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и т. д.</a:t>
            </a:r>
          </a:p>
        </p:txBody>
      </p:sp>
      <p:sp>
        <p:nvSpPr>
          <p:cNvPr id="12" name="Овал 11"/>
          <p:cNvSpPr/>
          <p:nvPr/>
        </p:nvSpPr>
        <p:spPr>
          <a:xfrm>
            <a:off x="2770627" y="102792"/>
            <a:ext cx="3960440" cy="1512168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u="sng" dirty="0" smtClean="0">
                <a:solidFill>
                  <a:schemeClr val="accent6">
                    <a:lumMod val="25000"/>
                  </a:schemeClr>
                </a:solidFill>
              </a:rPr>
              <a:t>Структура бюджета</a:t>
            </a:r>
            <a:endParaRPr lang="ru-RU" sz="3600" u="sng" dirty="0">
              <a:solidFill>
                <a:schemeClr val="accent6">
                  <a:lumMod val="25000"/>
                </a:schemeClr>
              </a:solidFill>
            </a:endParaRPr>
          </a:p>
        </p:txBody>
      </p:sp>
      <p:cxnSp>
        <p:nvCxnSpPr>
          <p:cNvPr id="10" name="Прямая соединительная линия 9"/>
          <p:cNvCxnSpPr>
            <a:stCxn id="3" idx="2"/>
            <a:endCxn id="7" idx="0"/>
          </p:cNvCxnSpPr>
          <p:nvPr/>
        </p:nvCxnSpPr>
        <p:spPr>
          <a:xfrm>
            <a:off x="2205968" y="4133927"/>
            <a:ext cx="0" cy="375192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4" idx="2"/>
            <a:endCxn id="9" idx="0"/>
          </p:cNvCxnSpPr>
          <p:nvPr/>
        </p:nvCxnSpPr>
        <p:spPr>
          <a:xfrm>
            <a:off x="6972887" y="4134306"/>
            <a:ext cx="11381" cy="374815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3" idx="0"/>
          </p:cNvCxnSpPr>
          <p:nvPr/>
        </p:nvCxnSpPr>
        <p:spPr>
          <a:xfrm flipV="1">
            <a:off x="2205968" y="1484784"/>
            <a:ext cx="1357920" cy="748589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09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576459"/>
            <a:ext cx="4392488" cy="2520280"/>
          </a:xfrm>
        </p:spPr>
        <p:txBody>
          <a:bodyPr/>
          <a:lstStyle/>
          <a:p>
            <a:pPr algn="ctr"/>
            <a:r>
              <a:rPr lang="ru-RU" sz="2800" cap="none" dirty="0">
                <a:solidFill>
                  <a:srgbClr val="CF6F0F"/>
                </a:solidFill>
                <a:latin typeface="Monotype Corsiva" pitchFamily="66" charset="0"/>
              </a:rPr>
              <a:t>В мультфильме «</a:t>
            </a:r>
            <a:r>
              <a:rPr lang="ru-RU" sz="2800" cap="none" dirty="0" smtClean="0">
                <a:solidFill>
                  <a:srgbClr val="CF6F0F"/>
                </a:solidFill>
                <a:latin typeface="Monotype Corsiva" pitchFamily="66" charset="0"/>
              </a:rPr>
              <a:t>Алёша </a:t>
            </a:r>
            <a:r>
              <a:rPr lang="ru-RU" sz="2800" cap="none" dirty="0">
                <a:solidFill>
                  <a:srgbClr val="CF6F0F"/>
                </a:solidFill>
                <a:latin typeface="Monotype Corsiva" pitchFamily="66" charset="0"/>
              </a:rPr>
              <a:t>Попович и Тугарин Змей» войска </a:t>
            </a:r>
            <a:r>
              <a:rPr lang="ru-RU" sz="2800" cap="none" dirty="0" smtClean="0">
                <a:solidFill>
                  <a:srgbClr val="CF6F0F"/>
                </a:solidFill>
                <a:latin typeface="Monotype Corsiva" pitchFamily="66" charset="0"/>
              </a:rPr>
              <a:t>монголо-татар </a:t>
            </a:r>
            <a:r>
              <a:rPr lang="ru-RU" sz="2800" cap="none" dirty="0">
                <a:solidFill>
                  <a:srgbClr val="CF6F0F"/>
                </a:solidFill>
                <a:latin typeface="Monotype Corsiva" pitchFamily="66" charset="0"/>
              </a:rPr>
              <a:t>захватили земли русские и требовали уплату дани - налогов.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03648" y="3933056"/>
            <a:ext cx="6840760" cy="259228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3200" b="1" u="sng" dirty="0">
                <a:solidFill>
                  <a:srgbClr val="0062AC"/>
                </a:solidFill>
              </a:rPr>
              <a:t>Налог</a:t>
            </a:r>
            <a:r>
              <a:rPr lang="ru-RU" sz="3200" b="1" dirty="0">
                <a:solidFill>
                  <a:srgbClr val="0062AC"/>
                </a:solidFill>
              </a:rPr>
              <a:t> – </a:t>
            </a:r>
            <a:r>
              <a:rPr lang="ru-RU" sz="3200" dirty="0">
                <a:solidFill>
                  <a:srgbClr val="0062AC"/>
                </a:solidFill>
              </a:rPr>
              <a:t>обязательный, безвозмездный, безвозвратный платеж, взимаемый в пользу государства, в установленные государством сроки </a:t>
            </a:r>
            <a:r>
              <a:rPr lang="ru-RU" sz="3200" dirty="0" smtClean="0">
                <a:solidFill>
                  <a:srgbClr val="0062AC"/>
                </a:solidFill>
              </a:rPr>
              <a:t>и в </a:t>
            </a:r>
            <a:r>
              <a:rPr lang="ru-RU" sz="3200" dirty="0">
                <a:solidFill>
                  <a:srgbClr val="0062AC"/>
                </a:solidFill>
              </a:rPr>
              <a:t>определённых размерах.</a:t>
            </a: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32" y="0"/>
            <a:ext cx="4499992" cy="367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39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1593</TotalTime>
  <Words>815</Words>
  <Application>Microsoft Office PowerPoint</Application>
  <PresentationFormat>Экран (4:3)</PresentationFormat>
  <Paragraphs>86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Горизонт</vt:lpstr>
      <vt:lpstr>БЮДЖЕТНАЯ ТЕРМИНОЛОГИЯ ГЛАЗАМИ ГЕРОЕВ МУЛЬТФИЛЬМОВ и сказок</vt:lpstr>
      <vt:lpstr>Презентация PowerPoint</vt:lpstr>
      <vt:lpstr>В Цветочном городе, где живет Незнайка, никто из коротышек (даже Знайка) не понимает, что значит слово «бюджет».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мультфильме «Алёша Попович и Тугарин Змей» войска монголо-татар захватили земли русские и требовали уплату дани - налогов.</vt:lpstr>
      <vt:lpstr>Презентация PowerPoint</vt:lpstr>
      <vt:lpstr>межбюджетные трансферты – средства, которые предоставляются из одного уровня бюджета в другой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Бюджетные термины – неотъемлемая часть нашей жизни, именно поэтому очень важно знать, что они означают!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85</cp:revision>
  <dcterms:created xsi:type="dcterms:W3CDTF">2017-06-05T11:51:28Z</dcterms:created>
  <dcterms:modified xsi:type="dcterms:W3CDTF">2017-06-08T16:25:11Z</dcterms:modified>
</cp:coreProperties>
</file>