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64" r:id="rId10"/>
    <p:sldId id="261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91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4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5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9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0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3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9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4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1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9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ECFC6DC-9B81-419A-A514-43DE0D155610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04FF513-1CBD-47C2-8D69-695B3F3C3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Туристская индустрия. Размещение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студентка первого курса:</a:t>
            </a:r>
          </a:p>
          <a:p>
            <a:r>
              <a:rPr lang="ru-RU" dirty="0" err="1" smtClean="0"/>
              <a:t>Саврулина</a:t>
            </a:r>
            <a:r>
              <a:rPr lang="ru-RU" dirty="0" smtClean="0"/>
              <a:t> Ксения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3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Моте́ль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392" y="2267712"/>
            <a:ext cx="3392424" cy="4050792"/>
          </a:xfrm>
        </p:spPr>
        <p:txBody>
          <a:bodyPr/>
          <a:lstStyle/>
          <a:p>
            <a:r>
              <a:rPr lang="ru-RU" dirty="0" smtClean="0"/>
              <a:t>— </a:t>
            </a:r>
            <a:r>
              <a:rPr lang="ru-RU" dirty="0"/>
              <a:t>небольшая гостиница, вход в номера которой осуществляется с улицы. Как правило, мотели имеют всего один или два этажа, количество дополнительных услуг и типов номеров минимально, что соответствует низкой стоимости проживания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6" y="4146804"/>
            <a:ext cx="3489248" cy="2616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11" y="4146804"/>
            <a:ext cx="3221625" cy="257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72" y="167856"/>
            <a:ext cx="5778360" cy="38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166116"/>
            <a:ext cx="10058400" cy="1609344"/>
          </a:xfrm>
        </p:spPr>
        <p:txBody>
          <a:bodyPr/>
          <a:lstStyle/>
          <a:p>
            <a:r>
              <a:rPr lang="ru-RU" dirty="0" err="1"/>
              <a:t>Ке́мпинг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3488" y="2414016"/>
            <a:ext cx="4005072" cy="3685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оборудованный летний лагерь для автотуристов c местами для установки палаток или лёгкими домиками, местами для стоянки автомобилей и туалетами. Функционирование кемпинга основано на самообслуживании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33" y="1368552"/>
            <a:ext cx="4348283" cy="2513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383" y="3881628"/>
            <a:ext cx="3745664" cy="28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3684" y="2093976"/>
            <a:ext cx="8567928" cy="1216152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Средства размещения, под которыми понимают любой объект, регулярно или эпизодически предоставляющий места для ночевки, составляют основу туристской </a:t>
            </a:r>
            <a:r>
              <a:rPr lang="ru-RU" sz="3600" dirty="0" smtClean="0"/>
              <a:t>индустрии.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270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5" y="95162"/>
            <a:ext cx="10179899" cy="678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938" y="76874"/>
            <a:ext cx="10058400" cy="1609344"/>
          </a:xfrm>
        </p:spPr>
        <p:txBody>
          <a:bodyPr>
            <a:normAutofit/>
          </a:bodyPr>
          <a:lstStyle/>
          <a:p>
            <a:r>
              <a:rPr lang="ru-RU" sz="2400" b="1" i="1" dirty="0"/>
              <a:t>Размещение – важнейший элемент индустрии туризма</a:t>
            </a:r>
            <a:br>
              <a:rPr lang="ru-RU" sz="2400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006" y="1704506"/>
            <a:ext cx="9452295" cy="3754012"/>
          </a:xfrm>
          <a:solidFill>
            <a:srgbClr val="1C1911">
              <a:alpha val="58824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Центральное </a:t>
            </a:r>
            <a:r>
              <a:rPr lang="ru-RU" sz="2800" dirty="0">
                <a:solidFill>
                  <a:schemeClr val="bg1"/>
                </a:solidFill>
              </a:rPr>
              <a:t>место в комплексе услуг, предоставляемых туристам во время путешествия, является размещение, которое выступает неотъемлемой частью каждого тура.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90000"/>
                  </a:schemeClr>
                </a:solidFill>
              </a:rPr>
              <a:t>Средства размещения туристов </a:t>
            </a:r>
            <a:r>
              <a:rPr lang="ru-RU" sz="2800" dirty="0" smtClean="0">
                <a:solidFill>
                  <a:schemeClr val="bg1"/>
                </a:solidFill>
              </a:rPr>
              <a:t>– общее обозначение разного типа ночлегов, услугами которых пользуются туристы. Это здание, группа зданий или благоустроенная территория, где обеспечивается круглосуточное размещение и обслуживание туристов.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752" y="-609600"/>
            <a:ext cx="11128248" cy="20939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Классификация средств размещения туристов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77" y="1013355"/>
            <a:ext cx="9635080" cy="5219002"/>
          </a:xfr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89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960120"/>
            <a:ext cx="5632704" cy="5989320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важными средствам размещения являются коллективные средства гостиничного типа.  Они обладают </a:t>
            </a:r>
            <a:r>
              <a:rPr lang="ru-RU" dirty="0"/>
              <a:t>следующими признаками: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состоят из номеров, число которых превышает определенный минимум</a:t>
            </a:r>
            <a:r>
              <a:rPr lang="ru-RU" dirty="0" smtClean="0"/>
              <a:t>, </a:t>
            </a:r>
            <a:r>
              <a:rPr lang="ru-RU" dirty="0"/>
              <a:t>имеют единое руководство;</a:t>
            </a:r>
            <a:br>
              <a:rPr lang="ru-RU" dirty="0"/>
            </a:br>
            <a:r>
              <a:rPr lang="ru-RU" dirty="0"/>
              <a:t>- предоставляют разнообразные гостиничные услуги, перечень которых не ограничивается ежедневной заправкой постелей, уборкой номера и санузла;</a:t>
            </a:r>
            <a:br>
              <a:rPr lang="ru-RU" dirty="0"/>
            </a:br>
            <a:r>
              <a:rPr lang="ru-RU" dirty="0"/>
              <a:t>- сгруппированы в классы и категории в соответствии с предоставляемыми услугами, имеющимся оборудованием и стандартами страны;</a:t>
            </a:r>
            <a:br>
              <a:rPr lang="ru-RU" dirty="0"/>
            </a:br>
            <a:r>
              <a:rPr lang="ru-RU" dirty="0"/>
              <a:t>- не входят в категорию специализированных заведений.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01" y="196596"/>
            <a:ext cx="2913888" cy="2185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04" y="4846165"/>
            <a:ext cx="3057512" cy="1910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04" y="232059"/>
            <a:ext cx="3224929" cy="2149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52" y="2471566"/>
            <a:ext cx="3987031" cy="2244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66" y="4805094"/>
            <a:ext cx="2440020" cy="19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Гости́ница</a:t>
            </a:r>
            <a:r>
              <a:rPr lang="ru-RU" dirty="0"/>
              <a:t>, </a:t>
            </a:r>
            <a:r>
              <a:rPr lang="ru-RU" dirty="0" err="1"/>
              <a:t>оте́ль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0680" y="1847088"/>
            <a:ext cx="6547104" cy="4544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средство размещения, состоящее из определённого количества номеров, имеющее единое руководство, предоставляющее набор услуг. </a:t>
            </a:r>
            <a:r>
              <a:rPr lang="ru-RU" dirty="0" smtClean="0"/>
              <a:t>                           Гостиницы </a:t>
            </a:r>
            <a:r>
              <a:rPr lang="ru-RU" dirty="0"/>
              <a:t>подразделяются на различные классы в соответствии с предоставляемыми услугами и оборудованием </a:t>
            </a:r>
            <a:r>
              <a:rPr lang="ru-RU" dirty="0" smtClean="0"/>
              <a:t>номеров.  При классификации учитываются: </a:t>
            </a:r>
          </a:p>
          <a:p>
            <a:r>
              <a:rPr lang="ru-RU" dirty="0"/>
              <a:t>Состояние номерного фонда </a:t>
            </a:r>
            <a:endParaRPr lang="ru-RU" dirty="0" smtClean="0"/>
          </a:p>
          <a:p>
            <a:r>
              <a:rPr lang="ru-RU" dirty="0" smtClean="0"/>
              <a:t>Состояние </a:t>
            </a:r>
            <a:r>
              <a:rPr lang="ru-RU" dirty="0"/>
              <a:t>мебели, </a:t>
            </a:r>
            <a:r>
              <a:rPr lang="ru-RU" dirty="0" smtClean="0"/>
              <a:t>инвентаря</a:t>
            </a:r>
          </a:p>
          <a:p>
            <a:r>
              <a:rPr lang="ru-RU" dirty="0" smtClean="0"/>
              <a:t> </a:t>
            </a:r>
            <a:r>
              <a:rPr lang="ru-RU" dirty="0"/>
              <a:t>Наличие и состояние предприятий питания </a:t>
            </a:r>
            <a:endParaRPr lang="ru-RU" dirty="0" smtClean="0"/>
          </a:p>
          <a:p>
            <a:r>
              <a:rPr lang="ru-RU" dirty="0" smtClean="0"/>
              <a:t>Состояние </a:t>
            </a:r>
            <a:r>
              <a:rPr lang="ru-RU" dirty="0"/>
              <a:t>здания, подъездных путей, прилегающей территории </a:t>
            </a:r>
            <a:endParaRPr lang="ru-RU" dirty="0" smtClean="0"/>
          </a:p>
          <a:p>
            <a:r>
              <a:rPr lang="ru-RU" dirty="0" smtClean="0"/>
              <a:t>Техническое </a:t>
            </a:r>
            <a:r>
              <a:rPr lang="ru-RU" dirty="0"/>
              <a:t>оснащение </a:t>
            </a:r>
            <a:endParaRPr lang="ru-RU" dirty="0" smtClean="0"/>
          </a:p>
          <a:p>
            <a:r>
              <a:rPr lang="ru-RU" dirty="0" smtClean="0"/>
              <a:t>Предоставление </a:t>
            </a:r>
            <a:r>
              <a:rPr lang="ru-RU" dirty="0"/>
              <a:t>дополнительных услуг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" y="1847088"/>
            <a:ext cx="3547110" cy="2194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1" y="4515787"/>
            <a:ext cx="3773043" cy="21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256032"/>
            <a:ext cx="12329160" cy="7955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Международная классификация отелей по звездам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812" y="987552"/>
            <a:ext cx="6044184" cy="405079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/>
              <a:t>Гостиницы – </a:t>
            </a:r>
            <a:r>
              <a:rPr lang="ru-RU" sz="1600" b="1" dirty="0" smtClean="0"/>
              <a:t>1 звезда</a:t>
            </a:r>
            <a:endParaRPr lang="ru-RU" sz="16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Как правило, это небольшие дешевые гостиницы, расположенные вдали от основных транспортных путей и достопримечательностей. Номера здесь небольшие, обстановка скромная, удобств минимум, туалет и ванные комнаты (нередко – просто душ) находятся на этаже.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Питание чаще всего здесь не </a:t>
            </a:r>
            <a:r>
              <a:rPr lang="ru-RU" sz="1600" dirty="0" smtClean="0"/>
              <a:t>предусматривается.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Уборка комнаты проводится каждые семь-восемь дней, смена полотенца - каждые три-четыре дня</a:t>
            </a:r>
            <a:r>
              <a:rPr lang="ru-RU" sz="16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Вход </a:t>
            </a:r>
            <a:r>
              <a:rPr lang="ru-RU" sz="1600" dirty="0"/>
              <a:t>в гостиницу в позднее время суток может быть ограничен.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44" y="4126982"/>
            <a:ext cx="3242120" cy="2479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0996" y="3528774"/>
            <a:ext cx="580739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/>
              <a:t>Гостиницы </a:t>
            </a:r>
            <a:r>
              <a:rPr lang="ru-RU" sz="1600" b="1" dirty="0"/>
              <a:t>– </a:t>
            </a:r>
            <a:r>
              <a:rPr lang="ru-RU" sz="1600" b="1" dirty="0" smtClean="0"/>
              <a:t>2 звезды</a:t>
            </a:r>
            <a:endParaRPr lang="ru-RU" sz="1600" b="1" dirty="0"/>
          </a:p>
          <a:p>
            <a:pPr algn="just"/>
            <a:r>
              <a:rPr lang="ru-RU" sz="1600" dirty="0"/>
              <a:t>Средние по размеру отели (так называемый «туристический класс») на недорогих экскурсионных маршрутах. Как правило, такие гостиницы также находятся вдали от основных линий транспорта и важных мест.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Очень часто в номерах подобных гостиниц имеется санузел и телевизор. Питание чаще всего тоже предлагается.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Ограничений на возвращение в гостиницу в ночное время нет.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213" y="1258321"/>
            <a:ext cx="3104960" cy="20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2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12262104" cy="802640"/>
          </a:xfrm>
        </p:spPr>
        <p:txBody>
          <a:bodyPr>
            <a:noAutofit/>
          </a:bodyPr>
          <a:lstStyle/>
          <a:p>
            <a:r>
              <a:rPr lang="ru-RU" sz="3200" dirty="0"/>
              <a:t>Международная классификация отелей по звездам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168" y="2610938"/>
            <a:ext cx="6275832" cy="42160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b="1" dirty="0"/>
              <a:t>Гостиницы – </a:t>
            </a:r>
            <a:r>
              <a:rPr lang="ru-RU" sz="2600" b="1" dirty="0" smtClean="0"/>
              <a:t>4 звезды</a:t>
            </a:r>
            <a:endParaRPr lang="ru-RU" sz="2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/>
              <a:t>Отели повышенного уровня сервиса и комфортности проживания, рассчитанные на проживающих с уровнем достатка выше среднего. Располагаются чаще всего в наиболее благоприятных местах – ближе к центру города, к основным транспортным линиям либо на первой линии пляжных курортов.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/>
              <a:t>Номера в подобных отелях просторные. В номере обязательны: укомплектованный биде санузел с различными туалетными принадлежностями; цветной телевизор; холодильник; мини-бар; кондиционер; мини-сейф; телефон с возможностью межгорода.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/>
              <a:t>Постельное белье и полотенца меняются ежедневно. Кроме того здесь можно заказать стирку и чистку одежды.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/>
              <a:t>На территории гостиницы имеются: ресторан, бар, охраняемая автостоянка, различные спортивные сооружения (теннисные корты, тренажерные залы, бассейн), сауна, конференц-зал, кинотеатр, развлекательные заведения и т.д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472" y="1117968"/>
            <a:ext cx="56601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Гостиницы – </a:t>
            </a:r>
            <a:r>
              <a:rPr lang="ru-RU" b="1" dirty="0" smtClean="0"/>
              <a:t>3 звезды</a:t>
            </a:r>
          </a:p>
          <a:p>
            <a:pPr algn="just"/>
            <a:endParaRPr lang="ru-RU" dirty="0"/>
          </a:p>
          <a:p>
            <a:pPr algn="just"/>
            <a:r>
              <a:rPr lang="ru-RU" sz="1600" dirty="0"/>
              <a:t>Самый многочисленный тип гостиниц. Располагаются вполне удобно для туриста в транспортном отношении.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Проживание в такой гостинице вполне комфортное – наличие санузла в номере обязательно (нередко в нем могут иметься мыло, шампунь, фен), чаще всего есть холодильник, телефон и телевизор. </a:t>
            </a:r>
          </a:p>
          <a:p>
            <a:pPr algn="just"/>
            <a:r>
              <a:rPr lang="ru-RU" sz="1600" dirty="0"/>
              <a:t>Смена белья здесь осуществляется дважды в неделю, полотенца меняются каждый день.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На территории трехзвездочной гостиницы обязательно есть ресторан.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54" y="688793"/>
            <a:ext cx="2562860" cy="1922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740" y="4718954"/>
            <a:ext cx="2641240" cy="19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3" y="240773"/>
            <a:ext cx="11144454" cy="432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6546" y="5361830"/>
            <a:ext cx="3654108" cy="1496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5600" y="17347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Гостиницы – </a:t>
            </a:r>
            <a:r>
              <a:rPr lang="ru-RU" b="1" dirty="0" smtClean="0"/>
              <a:t>5 звезды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Гостиницы наивысшего уровня сервиса и комфортности проживания, рассчитанные на людей с высоким уровнем доходов. Расположены исключительно в удобных для туристов и отдыхающих местах. Очень часто входят в крупную сеть известных гостиничных брендов.</a:t>
            </a:r>
          </a:p>
          <a:p>
            <a:endParaRPr lang="ru-RU" dirty="0"/>
          </a:p>
          <a:p>
            <a:r>
              <a:rPr lang="ru-RU" dirty="0"/>
              <a:t>Номера в подобных отелях просторные (площадь – не менее 16 м2), нередко многокомнатные и с богатой обстановкой. В номере есть практически все, что необходимо для комфортного проживания.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987" y="960945"/>
            <a:ext cx="2949103" cy="2211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433" y="3581400"/>
            <a:ext cx="2964795" cy="1976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71" y="917486"/>
            <a:ext cx="2575629" cy="2656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71" y="3714988"/>
            <a:ext cx="2575242" cy="18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544" y="402336"/>
            <a:ext cx="3081528" cy="1609344"/>
          </a:xfrm>
        </p:spPr>
        <p:txBody>
          <a:bodyPr/>
          <a:lstStyle/>
          <a:p>
            <a:r>
              <a:rPr lang="ru-RU" dirty="0"/>
              <a:t>Хостел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72" y="2487168"/>
            <a:ext cx="4892040" cy="4306824"/>
          </a:xfrm>
        </p:spPr>
        <p:txBody>
          <a:bodyPr/>
          <a:lstStyle/>
          <a:p>
            <a:r>
              <a:rPr lang="ru-RU" dirty="0" smtClean="0"/>
              <a:t>— </a:t>
            </a:r>
            <a:r>
              <a:rPr lang="ru-RU" dirty="0"/>
              <a:t>европейская система размещения, предоставляющая своим постояльцам на короткий или длительный срок жильё, представляющее собой, как правило, спальное место без дополнительных удобств в комнате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2" y="3335423"/>
            <a:ext cx="5297108" cy="3522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2" y="246888"/>
            <a:ext cx="5297108" cy="29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204</TotalTime>
  <Words>665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Cambria</vt:lpstr>
      <vt:lpstr>Rockwell</vt:lpstr>
      <vt:lpstr>Rockwell Condensed</vt:lpstr>
      <vt:lpstr>Wingdings</vt:lpstr>
      <vt:lpstr>Дерево</vt:lpstr>
      <vt:lpstr>Туристская индустрия. Размещение</vt:lpstr>
      <vt:lpstr>Размещение – важнейший элемент индустрии туризма </vt:lpstr>
      <vt:lpstr>Классификация средств размещения туристов</vt:lpstr>
      <vt:lpstr>Презентация PowerPoint</vt:lpstr>
      <vt:lpstr>Гости́ница, оте́ль </vt:lpstr>
      <vt:lpstr>Международная классификация отелей по звездам</vt:lpstr>
      <vt:lpstr>Международная классификация отелей по звездам</vt:lpstr>
      <vt:lpstr>Презентация PowerPoint</vt:lpstr>
      <vt:lpstr>Хостел </vt:lpstr>
      <vt:lpstr>Моте́ль</vt:lpstr>
      <vt:lpstr>Ке́мпинг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Туристская индустрия. Размещение</dc:title>
  <dc:creator>Windows User</dc:creator>
  <cp:lastModifiedBy>Windows User</cp:lastModifiedBy>
  <cp:revision>18</cp:revision>
  <dcterms:created xsi:type="dcterms:W3CDTF">2018-11-07T12:09:39Z</dcterms:created>
  <dcterms:modified xsi:type="dcterms:W3CDTF">2018-11-08T05:34:14Z</dcterms:modified>
</cp:coreProperties>
</file>