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59" r:id="rId6"/>
    <p:sldId id="261" r:id="rId7"/>
    <p:sldId id="274" r:id="rId8"/>
    <p:sldId id="275" r:id="rId9"/>
    <p:sldId id="276" r:id="rId10"/>
    <p:sldId id="278" r:id="rId11"/>
    <p:sldId id="277" r:id="rId12"/>
    <p:sldId id="280" r:id="rId13"/>
    <p:sldId id="281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0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посетителей туристского региона , тыс. чел.</a:t>
            </a:r>
            <a:endParaRPr lang="ru-RU" dirty="0"/>
          </a:p>
        </c:rich>
      </c:tx>
      <c:layout>
        <c:manualLayout>
          <c:xMode val="edge"/>
          <c:yMode val="edge"/>
          <c:x val="0.13185774720103977"/>
          <c:y val="7.41885842656722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России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Приморский край</c:v>
                </c:pt>
                <c:pt idx="1">
                  <c:v>Калининградская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809.1</c:v>
                </c:pt>
                <c:pt idx="1">
                  <c:v>461.2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граждане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Приморский край</c:v>
                </c:pt>
                <c:pt idx="1">
                  <c:v>Калининградская область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239.6</c:v>
                </c:pt>
                <c:pt idx="1">
                  <c:v>59.1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037600"/>
        <c:axId val="295037992"/>
      </c:barChart>
      <c:catAx>
        <c:axId val="2950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037992"/>
        <c:crosses val="autoZero"/>
        <c:auto val="1"/>
        <c:lblAlgn val="ctr"/>
        <c:lblOffset val="100"/>
        <c:noMultiLvlLbl val="0"/>
      </c:catAx>
      <c:valAx>
        <c:axId val="29503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03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B68-2C01-4055-B287-2AF4159CB652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4DE8-89A6-4E8D-9AB4-CAC0A1770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0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4DE8-89A6-4E8D-9AB4-CAC0A1770C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0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D4DE8-89A6-4E8D-9AB4-CAC0A1770C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cap="none" spc="0" dirty="0" smtClean="0"/>
              <a:t>Подготовили студентки первого курса 983б группы</a:t>
            </a:r>
          </a:p>
          <a:p>
            <a:r>
              <a:rPr lang="ru-RU" cap="none" spc="0" dirty="0" smtClean="0"/>
              <a:t> </a:t>
            </a:r>
            <a:r>
              <a:rPr lang="ru-RU" cap="none" spc="0" dirty="0" err="1" smtClean="0"/>
              <a:t>Саврулина</a:t>
            </a:r>
            <a:r>
              <a:rPr lang="ru-RU" cap="none" spc="0" dirty="0" smtClean="0"/>
              <a:t> Ксения и Бондаренко Алла </a:t>
            </a:r>
            <a:endParaRPr lang="ru-RU" cap="none" spc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6984776" cy="1219201"/>
          </a:xfrm>
        </p:spPr>
        <p:txBody>
          <a:bodyPr/>
          <a:lstStyle/>
          <a:p>
            <a:pPr algn="l"/>
            <a:r>
              <a:rPr lang="ru-RU" sz="2400" dirty="0" smtClean="0"/>
              <a:t>Туристские регионы </a:t>
            </a:r>
            <a:r>
              <a:rPr lang="ru-RU" sz="2400" dirty="0" err="1" smtClean="0"/>
              <a:t>россии</a:t>
            </a:r>
            <a:r>
              <a:rPr lang="ru-RU" sz="2400" dirty="0" smtClean="0"/>
              <a:t>. </a:t>
            </a:r>
            <a:r>
              <a:rPr lang="ru-RU" sz="1800" dirty="0" smtClean="0"/>
              <a:t>Сравнительная характеристика Калининградской области и Приморского края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4204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Природные ресурсы Калининградской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807" y="1585118"/>
            <a:ext cx="4321497" cy="3716088"/>
          </a:xfrm>
        </p:spPr>
        <p:txBody>
          <a:bodyPr>
            <a:normAutofit/>
          </a:bodyPr>
          <a:lstStyle/>
          <a:p>
            <a:r>
              <a:rPr lang="ru-RU" dirty="0"/>
              <a:t>Месторождение янтаря (90% всех мировых запасов)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-1980728" y="1052736"/>
            <a:ext cx="1552567" cy="22934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60122" y="1698372"/>
            <a:ext cx="3710279" cy="619744"/>
          </a:xfrm>
        </p:spPr>
        <p:txBody>
          <a:bodyPr/>
          <a:lstStyle/>
          <a:p>
            <a:r>
              <a:rPr lang="ru-RU" dirty="0"/>
              <a:t>Танцующий лес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9" y="2761478"/>
            <a:ext cx="3926335" cy="2677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19" y="2220086"/>
            <a:ext cx="3063789" cy="2027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35" y="4509120"/>
            <a:ext cx="3106145" cy="20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6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приморского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424" y="1535583"/>
            <a:ext cx="6999847" cy="45325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dirty="0" smtClean="0"/>
              <a:t>Национальные </a:t>
            </a:r>
            <a:r>
              <a:rPr lang="ru-RU" dirty="0"/>
              <a:t>парки </a:t>
            </a:r>
            <a:r>
              <a:rPr lang="ru-RU" dirty="0" smtClean="0"/>
              <a:t>и заповедники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2" y="4365104"/>
            <a:ext cx="3168352" cy="23762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12" y="2021984"/>
            <a:ext cx="3175459" cy="2159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2" y="1989976"/>
            <a:ext cx="3168352" cy="2110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44519"/>
            <a:ext cx="3174233" cy="23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9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Природные ресурсы приморского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3390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78370"/>
            <a:ext cx="4040188" cy="990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Пляжи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3" y="2101903"/>
            <a:ext cx="6665840" cy="4435569"/>
          </a:xfrm>
        </p:spPr>
      </p:pic>
    </p:spTree>
    <p:extLst>
      <p:ext uri="{BB962C8B-B14F-4D97-AF65-F5344CB8AC3E}">
        <p14:creationId xmlns:p14="http://schemas.microsoft.com/office/powerpoint/2010/main" val="360865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Статистические данные Ростуризма, 2017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4450245"/>
              </p:ext>
            </p:extLst>
          </p:nvPr>
        </p:nvGraphicFramePr>
        <p:xfrm>
          <a:off x="520833" y="1447799"/>
          <a:ext cx="7890966" cy="51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2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200800" cy="6063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Вывод: </a:t>
            </a:r>
            <a:r>
              <a:rPr lang="ru-RU" sz="2400" dirty="0" smtClean="0"/>
              <a:t>Важным </a:t>
            </a:r>
            <a:r>
              <a:rPr lang="ru-RU" sz="2400" dirty="0"/>
              <a:t>фактором туристской привлекательности являются туристские ресурсы  данного региона, а также степень развития туристской индустрии на территории, которая характеризуется наличием достаточного количества туроператоров и </a:t>
            </a:r>
            <a:r>
              <a:rPr lang="ru-RU" sz="2400" dirty="0" err="1"/>
              <a:t>турагентов</a:t>
            </a:r>
            <a:r>
              <a:rPr lang="ru-RU" sz="2400" dirty="0"/>
              <a:t>, гостиниц, кафе, ресторанов, специализированных образовательных учреждений, предприятий по производству сувениров, спортивных и развлекательных комплексов, а также активной и грамотной работой органов управления сферой туризма. Именно они непосредственно способствуют реализации туристского потенциала территории и привлечению на неё туристов. </a:t>
            </a:r>
          </a:p>
        </p:txBody>
      </p:sp>
    </p:spTree>
    <p:extLst>
      <p:ext uri="{BB962C8B-B14F-4D97-AF65-F5344CB8AC3E}">
        <p14:creationId xmlns:p14="http://schemas.microsoft.com/office/powerpoint/2010/main" val="221250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6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Существует несколько подходов к определению туристского региона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Всемирная </a:t>
            </a:r>
            <a:r>
              <a:rPr lang="ru-RU" dirty="0"/>
              <a:t>туристская организация определяет </a:t>
            </a:r>
            <a:r>
              <a:rPr lang="ru-RU" b="1" dirty="0"/>
              <a:t>туристский регион </a:t>
            </a:r>
            <a:r>
              <a:rPr lang="ru-RU" dirty="0"/>
              <a:t>как территорию, которая располагает большой сетью специальных сооружений и услуг, необходимых для организации отдыха или оздоровления.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зарубежной литературе </a:t>
            </a:r>
            <a:r>
              <a:rPr lang="ru-RU" b="1" dirty="0"/>
              <a:t>туристский регион </a:t>
            </a:r>
            <a:r>
              <a:rPr lang="ru-RU" dirty="0"/>
              <a:t>часто именуется как </a:t>
            </a:r>
            <a:r>
              <a:rPr lang="ru-RU" dirty="0" err="1"/>
              <a:t>дестинация</a:t>
            </a:r>
            <a:r>
              <a:rPr lang="ru-RU" dirty="0" smtClean="0"/>
              <a:t>. Отметим</a:t>
            </a:r>
            <a:r>
              <a:rPr lang="ru-RU" dirty="0"/>
              <a:t>, что само слово «</a:t>
            </a:r>
            <a:r>
              <a:rPr lang="ru-RU" dirty="0" err="1"/>
              <a:t>дестинация</a:t>
            </a:r>
            <a:r>
              <a:rPr lang="ru-RU" dirty="0"/>
              <a:t>» произошло от латинского слова «местонахождение». В отечественной литературе о туризме данный термин употребляется редко, чаще используется термин «курорт».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1" y="3717032"/>
            <a:ext cx="45342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0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085" y="47667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Туристские районы имеют следующие характерные черты.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Во-первых</a:t>
            </a:r>
            <a:r>
              <a:rPr lang="ru-RU" sz="2000" dirty="0"/>
              <a:t>, туристский район - социальное по своему характеру и конечному продукту образование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Во-вторых</a:t>
            </a:r>
            <a:r>
              <a:rPr lang="ru-RU" sz="2000" dirty="0"/>
              <a:t>, для туристских районов характерен </a:t>
            </a:r>
            <a:r>
              <a:rPr lang="ru-RU" sz="2000" dirty="0" err="1"/>
              <a:t>четырехъединый</a:t>
            </a:r>
            <a:r>
              <a:rPr lang="ru-RU" sz="2000" dirty="0"/>
              <a:t> процесс общественного воспроизводства: производство, обмен, распределение и </a:t>
            </a:r>
            <a:r>
              <a:rPr lang="ru-RU" sz="2000" dirty="0" smtClean="0"/>
              <a:t>потребление.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В-третьих</a:t>
            </a:r>
            <a:r>
              <a:rPr lang="ru-RU" sz="2000" dirty="0"/>
              <a:t>, для размещения рекреационных и туристских районов, выполняющих функции длительного (ежегодного) отдыха, характерна ярко выраженная ориентировка на ресурсы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В-четвертых</a:t>
            </a:r>
            <a:r>
              <a:rPr lang="ru-RU" sz="2000" dirty="0"/>
              <a:t>, многим туристским районам свойственна сезонность функционирования, обусловленная как природной ритмикой, так и рядом аспектов организации общественной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04225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Основными составляющими туристской привлекательности территории являются следующие виды ресурсов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Историко-культурные</a:t>
            </a:r>
          </a:p>
          <a:p>
            <a:r>
              <a:rPr lang="ru-RU" dirty="0" smtClean="0"/>
              <a:t>Природные</a:t>
            </a:r>
          </a:p>
          <a:p>
            <a:r>
              <a:rPr lang="ru-RU" dirty="0" smtClean="0"/>
              <a:t>Инфраструктурные</a:t>
            </a:r>
          </a:p>
          <a:p>
            <a:r>
              <a:rPr lang="ru-RU" dirty="0" smtClean="0"/>
              <a:t>Экономические</a:t>
            </a:r>
          </a:p>
          <a:p>
            <a:r>
              <a:rPr lang="ru-RU" dirty="0" smtClean="0"/>
              <a:t>Социальные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84647"/>
            <a:ext cx="3560485" cy="2080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60" y="1970532"/>
            <a:ext cx="3281157" cy="2186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3" y="4289606"/>
            <a:ext cx="3726887" cy="23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2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220"/>
            <a:ext cx="8784976" cy="58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9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93" y="547823"/>
            <a:ext cx="8260672" cy="1039427"/>
          </a:xfrm>
        </p:spPr>
        <p:txBody>
          <a:bodyPr/>
          <a:lstStyle/>
          <a:p>
            <a:r>
              <a:rPr lang="ru-RU" dirty="0" smtClean="0"/>
              <a:t>Виды туризма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093" y="1318161"/>
            <a:ext cx="4204388" cy="587844"/>
          </a:xfrm>
        </p:spPr>
        <p:txBody>
          <a:bodyPr/>
          <a:lstStyle/>
          <a:p>
            <a:r>
              <a:rPr lang="ru-RU" dirty="0" smtClean="0"/>
              <a:t>Калининградская область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920" y="2000620"/>
            <a:ext cx="4630060" cy="3571108"/>
          </a:xfrm>
        </p:spPr>
        <p:txBody>
          <a:bodyPr/>
          <a:lstStyle/>
          <a:p>
            <a:r>
              <a:rPr lang="ru-RU" dirty="0" smtClean="0"/>
              <a:t>лечебно-оздоровительный</a:t>
            </a:r>
          </a:p>
          <a:p>
            <a:r>
              <a:rPr lang="ru-RU" dirty="0" smtClean="0"/>
              <a:t> культурно-исторический</a:t>
            </a:r>
          </a:p>
          <a:p>
            <a:r>
              <a:rPr lang="ru-RU" dirty="0" smtClean="0"/>
              <a:t> водный</a:t>
            </a:r>
          </a:p>
          <a:p>
            <a:r>
              <a:rPr lang="ru-RU" dirty="0" smtClean="0"/>
              <a:t>экологический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318161"/>
            <a:ext cx="4206039" cy="587844"/>
          </a:xfrm>
        </p:spPr>
        <p:txBody>
          <a:bodyPr/>
          <a:lstStyle/>
          <a:p>
            <a:r>
              <a:rPr lang="ru-RU" dirty="0" smtClean="0"/>
              <a:t>Приморский край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924317"/>
            <a:ext cx="4539627" cy="260252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активный отдых на </a:t>
            </a:r>
            <a:r>
              <a:rPr lang="ru-RU" dirty="0"/>
              <a:t>природе </a:t>
            </a:r>
            <a:endParaRPr lang="ru-RU" dirty="0" smtClean="0"/>
          </a:p>
          <a:p>
            <a:r>
              <a:rPr lang="ru-RU" dirty="0" smtClean="0"/>
              <a:t>экологический </a:t>
            </a:r>
          </a:p>
          <a:p>
            <a:r>
              <a:rPr lang="ru-RU" dirty="0" smtClean="0"/>
              <a:t>лечебно-оздоровительный </a:t>
            </a:r>
          </a:p>
          <a:p>
            <a:r>
              <a:rPr lang="ru-RU" dirty="0" smtClean="0"/>
              <a:t>охота </a:t>
            </a:r>
            <a:r>
              <a:rPr lang="ru-RU" dirty="0"/>
              <a:t>и </a:t>
            </a:r>
            <a:r>
              <a:rPr lang="ru-RU" dirty="0" smtClean="0"/>
              <a:t>рыбалка</a:t>
            </a:r>
          </a:p>
          <a:p>
            <a:r>
              <a:rPr lang="ru-RU" dirty="0" smtClean="0"/>
              <a:t>культурно-познавательный</a:t>
            </a:r>
          </a:p>
          <a:p>
            <a:r>
              <a:rPr lang="ru-RU" dirty="0" smtClean="0"/>
              <a:t>водный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7"/>
            <a:ext cx="4031971" cy="2217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4293096"/>
            <a:ext cx="3882568" cy="21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89" y="281306"/>
            <a:ext cx="8260672" cy="1039427"/>
          </a:xfrm>
        </p:spPr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7" y="1322400"/>
            <a:ext cx="4040188" cy="639762"/>
          </a:xfrm>
        </p:spPr>
        <p:txBody>
          <a:bodyPr/>
          <a:lstStyle/>
          <a:p>
            <a:r>
              <a:rPr lang="ru-RU" dirty="0"/>
              <a:t>Калининградская область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40165" r="35837" b="12368"/>
          <a:stretch/>
        </p:blipFill>
        <p:spPr>
          <a:xfrm>
            <a:off x="1764705" y="4098021"/>
            <a:ext cx="5760640" cy="25823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2183"/>
            <a:ext cx="4041775" cy="639762"/>
          </a:xfrm>
        </p:spPr>
        <p:txBody>
          <a:bodyPr/>
          <a:lstStyle/>
          <a:p>
            <a:r>
              <a:rPr lang="ru-RU" dirty="0"/>
              <a:t>Приморский край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06729"/>
            <a:ext cx="4498974" cy="320121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Зима сухая и холодная с ясной погодой. Весна </a:t>
            </a:r>
            <a:r>
              <a:rPr lang="ru-RU" sz="2000" dirty="0" smtClean="0">
                <a:solidFill>
                  <a:schemeClr val="tx1"/>
                </a:solidFill>
              </a:rPr>
              <a:t>с </a:t>
            </a:r>
            <a:r>
              <a:rPr lang="ru-RU" sz="2000" dirty="0">
                <a:solidFill>
                  <a:schemeClr val="tx1"/>
                </a:solidFill>
              </a:rPr>
              <a:t>частыми колебаниями температуры. Лето тёплое и </a:t>
            </a:r>
            <a:r>
              <a:rPr lang="ru-RU" sz="2000" dirty="0" smtClean="0">
                <a:solidFill>
                  <a:schemeClr val="tx1"/>
                </a:solidFill>
              </a:rPr>
              <a:t>влажное - на </a:t>
            </a:r>
            <a:r>
              <a:rPr lang="ru-RU" sz="2000" dirty="0">
                <a:solidFill>
                  <a:schemeClr val="tx1"/>
                </a:solidFill>
              </a:rPr>
              <a:t>летние месяцы приходится максимум количества </a:t>
            </a:r>
            <a:r>
              <a:rPr lang="ru-RU" sz="2000" dirty="0" smtClean="0">
                <a:solidFill>
                  <a:schemeClr val="tx1"/>
                </a:solidFill>
              </a:rPr>
              <a:t>осадков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590" y="1506729"/>
            <a:ext cx="4218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Зима мягкая и сухая, </a:t>
            </a:r>
            <a:r>
              <a:rPr lang="ru-RU" sz="2000" dirty="0"/>
              <a:t>часто без устойчивого снегового </a:t>
            </a:r>
            <a:r>
              <a:rPr lang="ru-RU" sz="2000" dirty="0" smtClean="0"/>
              <a:t>покрова, </a:t>
            </a:r>
            <a:r>
              <a:rPr lang="ru-RU" sz="2000" dirty="0"/>
              <a:t>умеренно </a:t>
            </a:r>
            <a:r>
              <a:rPr lang="ru-RU" sz="2000" dirty="0" smtClean="0"/>
              <a:t>теплое лето, высокая  влажность </a:t>
            </a:r>
            <a:r>
              <a:rPr lang="ru-RU" sz="2000" dirty="0"/>
              <a:t>воздуха в течение всего </a:t>
            </a:r>
            <a:r>
              <a:rPr lang="ru-RU" sz="2000" dirty="0" smtClean="0"/>
              <a:t>года, теплая и дождливая осень.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4421" y="3479159"/>
            <a:ext cx="4024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Туристический </a:t>
            </a:r>
            <a:r>
              <a:rPr lang="ru-RU" dirty="0" smtClean="0"/>
              <a:t>сезон - с </a:t>
            </a:r>
            <a:r>
              <a:rPr lang="ru-RU" dirty="0"/>
              <a:t>мая по середину </a:t>
            </a:r>
            <a:r>
              <a:rPr lang="ru-RU" dirty="0" smtClean="0"/>
              <a:t>октября.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3590" y="3573016"/>
            <a:ext cx="410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Туристический </a:t>
            </a:r>
            <a:r>
              <a:rPr lang="ru-RU" dirty="0" smtClean="0"/>
              <a:t>сезон -  </a:t>
            </a:r>
            <a:r>
              <a:rPr lang="ru-RU" dirty="0"/>
              <a:t>с июня по 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10275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Калининградская область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Многие отмечают, что жить во Владивостоке очень дорого.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Номер </a:t>
            </a:r>
            <a:r>
              <a:rPr lang="ru-RU" dirty="0"/>
              <a:t>в недорогом отеле обойдется примерно в 2500 рублей, в </a:t>
            </a:r>
            <a:r>
              <a:rPr lang="ru-RU" dirty="0" smtClean="0"/>
              <a:t>хорошей </a:t>
            </a:r>
            <a:r>
              <a:rPr lang="ru-RU" dirty="0"/>
              <a:t>гостинице </a:t>
            </a:r>
            <a:r>
              <a:rPr lang="ru-RU" dirty="0" smtClean="0"/>
              <a:t>–12000 </a:t>
            </a:r>
            <a:r>
              <a:rPr lang="ru-RU" dirty="0"/>
              <a:t>рублей.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Средний </a:t>
            </a:r>
            <a:r>
              <a:rPr lang="ru-RU" dirty="0"/>
              <a:t>счет в кафе – 700-1500 рублей.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Приморский край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В Калининграде есть приличные комфортабельные </a:t>
            </a:r>
            <a:r>
              <a:rPr lang="ru-RU" dirty="0" smtClean="0"/>
              <a:t>отели, </a:t>
            </a:r>
            <a:r>
              <a:rPr lang="ru-RU" dirty="0"/>
              <a:t>типа хостела, где можно переночевать за 450 руб</a:t>
            </a:r>
            <a:r>
              <a:rPr lang="ru-RU" dirty="0" smtClean="0"/>
              <a:t>. </a:t>
            </a:r>
            <a:r>
              <a:rPr lang="ru-RU" dirty="0"/>
              <a:t>Ночь в отеле 3* – от 1800 руб.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Комплексный </a:t>
            </a:r>
            <a:r>
              <a:rPr lang="ru-RU" dirty="0"/>
              <a:t>обед в кафе – от 200 руб. </a:t>
            </a:r>
          </a:p>
        </p:txBody>
      </p:sp>
    </p:spTree>
    <p:extLst>
      <p:ext uri="{BB962C8B-B14F-4D97-AF65-F5344CB8AC3E}">
        <p14:creationId xmlns:p14="http://schemas.microsoft.com/office/powerpoint/2010/main" val="30537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548680"/>
            <a:ext cx="8260672" cy="899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Природные ресурсы Калининградской 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280934" y="1879847"/>
            <a:ext cx="5645696" cy="658659"/>
          </a:xfrm>
        </p:spPr>
        <p:txBody>
          <a:bodyPr>
            <a:normAutofit/>
          </a:bodyPr>
          <a:lstStyle/>
          <a:p>
            <a:r>
              <a:rPr lang="ru-RU" dirty="0" smtClean="0"/>
              <a:t>Куршская</a:t>
            </a:r>
            <a:r>
              <a:rPr lang="ru-RU" dirty="0"/>
              <a:t> и </a:t>
            </a:r>
            <a:r>
              <a:rPr lang="ru-RU" dirty="0" err="1" smtClean="0"/>
              <a:t>Вислинская</a:t>
            </a:r>
            <a:r>
              <a:rPr lang="ru-RU" dirty="0"/>
              <a:t>  </a:t>
            </a:r>
            <a:r>
              <a:rPr lang="ru-RU" dirty="0" smtClean="0"/>
              <a:t>косы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44208" y="369768"/>
            <a:ext cx="4041775" cy="6397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H="1">
            <a:off x="8762799" y="1303337"/>
            <a:ext cx="201689" cy="4066964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9332" y="1879847"/>
            <a:ext cx="470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564B3C"/>
                </a:solidFill>
              </a:rPr>
              <a:t>Песочные </a:t>
            </a:r>
            <a:r>
              <a:rPr lang="ru-RU" sz="2400" dirty="0">
                <a:solidFill>
                  <a:srgbClr val="564B3C"/>
                </a:solidFill>
              </a:rPr>
              <a:t>пляжи Светлогорска, Балтийска, Зеленогорска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" y="2375147"/>
            <a:ext cx="3425792" cy="1871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7" y="4365104"/>
            <a:ext cx="3425792" cy="227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42" y="3512224"/>
            <a:ext cx="3822245" cy="2544182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65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325</TotalTime>
  <Words>433</Words>
  <Application>Microsoft Office PowerPoint</Application>
  <PresentationFormat>Экран (4:3)</PresentationFormat>
  <Paragraphs>61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Аптека</vt:lpstr>
      <vt:lpstr>Туристские регионы россии. Сравнительная характеристика Калининградской области и Приморского края</vt:lpstr>
      <vt:lpstr>Презентация PowerPoint</vt:lpstr>
      <vt:lpstr>Презентация PowerPoint</vt:lpstr>
      <vt:lpstr>Основными составляющими туристской привлекательности территории являются следующие виды ресурсов:</vt:lpstr>
      <vt:lpstr>Презентация PowerPoint</vt:lpstr>
      <vt:lpstr>Виды туризма</vt:lpstr>
      <vt:lpstr>климат</vt:lpstr>
      <vt:lpstr>Цены</vt:lpstr>
      <vt:lpstr>Природные ресурсы Калининградской области</vt:lpstr>
      <vt:lpstr>Природные ресурсы Калининградской области</vt:lpstr>
      <vt:lpstr>Природные ресурсы приморского края</vt:lpstr>
      <vt:lpstr>Природные ресурсы приморского края</vt:lpstr>
      <vt:lpstr>Статистические данные Ростуризма, 2017 год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Туристские регионы россии. Сравнительная характеристика краснодарского края и ярославской области</dc:title>
  <dc:creator>User444</dc:creator>
  <cp:lastModifiedBy>Windows User</cp:lastModifiedBy>
  <cp:revision>30</cp:revision>
  <dcterms:created xsi:type="dcterms:W3CDTF">2018-11-20T15:03:26Z</dcterms:created>
  <dcterms:modified xsi:type="dcterms:W3CDTF">2018-11-21T19:17:34Z</dcterms:modified>
</cp:coreProperties>
</file>