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00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1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2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4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4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9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99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7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6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3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C3A400-F84A-4FB7-91C4-6628CBBA62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0C2546-27DB-4012-9C48-8E9D07FCAC1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0"/>
            <a:ext cx="10058400" cy="372291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МИНИСТЕРСТВО НАУКИ И ВЫСШЕГО ОБРАЗОВАНИЯ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РОССИЙСКОЙ </a:t>
            </a:r>
            <a:r>
              <a:rPr lang="ru-RU" sz="2400" b="1" dirty="0"/>
              <a:t>ФЕДЕРАЦИИ</a:t>
            </a:r>
            <a:br>
              <a:rPr lang="ru-RU" sz="2400" b="1" dirty="0"/>
            </a:br>
            <a:r>
              <a:rPr lang="ru-RU" sz="2400" b="1" dirty="0"/>
              <a:t>федеральное государственное бюджетное образовательное учреждение высшего образования</a:t>
            </a:r>
            <a:br>
              <a:rPr lang="ru-RU" sz="2400" b="1" dirty="0"/>
            </a:br>
            <a:r>
              <a:rPr lang="ru-RU" sz="2400" b="1" dirty="0"/>
              <a:t>«Алтайский государственный университет»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Географический факультет</a:t>
            </a:r>
            <a:br>
              <a:rPr lang="ru-RU" sz="2400" dirty="0"/>
            </a:br>
            <a:r>
              <a:rPr lang="ru-RU" sz="2400" dirty="0"/>
              <a:t>Кафедра рекреационной географии, туризма и регионального маркетинга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ГАСТРОНОМИЧЕСКИЙ ТУРИЗМ В ЕВРОПЕ</a:t>
            </a:r>
            <a:br>
              <a:rPr lang="ru-RU" sz="2400" dirty="0"/>
            </a:br>
            <a:r>
              <a:rPr lang="ru-RU" sz="2400" dirty="0"/>
              <a:t>(курсовая работа по дисциплине «Организация туристской деятельности»)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30091" y="3553097"/>
            <a:ext cx="3030583" cy="20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59680" y="439829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Выполнила студент</a:t>
            </a:r>
          </a:p>
          <a:p>
            <a:pPr algn="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2 курса 983-б группы</a:t>
            </a:r>
          </a:p>
          <a:p>
            <a:pPr algn="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Боровикова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Елизавета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9303" y="5812334"/>
            <a:ext cx="3814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Барнаул 2020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0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6" y="0"/>
            <a:ext cx="598516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5691447" cy="4596630"/>
          </a:xfrm>
        </p:spPr>
        <p:txBody>
          <a:bodyPr>
            <a:normAutofit/>
          </a:bodyPr>
          <a:lstStyle/>
          <a:p>
            <a:r>
              <a:rPr lang="ru-RU" sz="2400" dirty="0"/>
              <a:t>Наиболее популярными </a:t>
            </a:r>
            <a:r>
              <a:rPr lang="ru-RU" sz="2400" dirty="0" smtClean="0"/>
              <a:t>странами являются Испания</a:t>
            </a:r>
            <a:r>
              <a:rPr lang="ru-RU" sz="2400" dirty="0"/>
              <a:t>, Италия, </a:t>
            </a:r>
            <a:r>
              <a:rPr lang="ru-RU" sz="2400" dirty="0" smtClean="0"/>
              <a:t>Греция.</a:t>
            </a:r>
          </a:p>
          <a:p>
            <a:r>
              <a:rPr lang="ru-RU" sz="2400" dirty="0"/>
              <a:t>Страны Южной Европы объединяет всем известная средиземноморская диета. Традиционные рецепты средиземноморской диеты основаны на обилии пищи из растительных источников, включая фрукты и овощи, хлеб, зерновые, бобы, орехи и семена; небольшом количестве рыбы и домашней птицы, сыра и йогурта, умеренном количестве потребления красного вина и использовании оливкового масла. </a:t>
            </a:r>
          </a:p>
        </p:txBody>
      </p:sp>
    </p:spTree>
    <p:extLst>
      <p:ext uri="{BB962C8B-B14F-4D97-AF65-F5344CB8AC3E}">
        <p14:creationId xmlns:p14="http://schemas.microsoft.com/office/powerpoint/2010/main" val="151183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326571"/>
            <a:ext cx="10058400" cy="2063931"/>
          </a:xfrm>
        </p:spPr>
        <p:txBody>
          <a:bodyPr/>
          <a:lstStyle/>
          <a:p>
            <a:r>
              <a:rPr lang="ru-RU" dirty="0" smtClean="0"/>
              <a:t>Национальная кухня </a:t>
            </a:r>
            <a:br>
              <a:rPr lang="ru-RU" dirty="0" smtClean="0"/>
            </a:br>
            <a:r>
              <a:rPr lang="ru-RU" dirty="0" smtClean="0"/>
              <a:t>и традиции страны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5499463" cy="402336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Италии бережно сохраняются традиции национальной кухни. Рецепты передают из поколения в поколение. </a:t>
            </a:r>
            <a:r>
              <a:rPr lang="ru-RU" sz="2400" dirty="0" smtClean="0"/>
              <a:t>Традиция </a:t>
            </a:r>
            <a:r>
              <a:rPr lang="ru-RU" sz="2400" dirty="0"/>
              <a:t>обмакивать </a:t>
            </a:r>
            <a:r>
              <a:rPr lang="ru-RU" sz="2400" dirty="0" smtClean="0"/>
              <a:t>овощи </a:t>
            </a:r>
            <a:r>
              <a:rPr lang="ru-RU" sz="2400" dirty="0"/>
              <a:t>в натуральное свежее масло трансформировалась в рецепт современной закуски «</a:t>
            </a:r>
            <a:r>
              <a:rPr lang="ru-RU" sz="2400" dirty="0" err="1"/>
              <a:t>Пинцимонио</a:t>
            </a:r>
            <a:r>
              <a:rPr lang="ru-RU" sz="2400" dirty="0"/>
              <a:t>». </a:t>
            </a:r>
            <a:endParaRPr lang="ru-RU" sz="2400" dirty="0" smtClean="0"/>
          </a:p>
          <a:p>
            <a:r>
              <a:rPr lang="ru-RU" sz="2400" dirty="0"/>
              <a:t>Самым известным в мире и популярным в Италии является вино кьянти. Этот сорт вина производится из винограда, выращенного в провинции Тоскана. Согласно традициям и культуре, кьянти лучше подавать в пузатых бокалах.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0"/>
            <a:ext cx="5715000" cy="360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0"/>
            <a:ext cx="257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Пинцимонио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7191" t="14287" r="5214" b="5142"/>
          <a:stretch/>
        </p:blipFill>
        <p:spPr>
          <a:xfrm>
            <a:off x="6477001" y="3317966"/>
            <a:ext cx="5715000" cy="3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4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71909" cy="1450757"/>
          </a:xfrm>
        </p:spPr>
        <p:txBody>
          <a:bodyPr/>
          <a:lstStyle/>
          <a:p>
            <a:r>
              <a:rPr lang="ru-RU" dirty="0"/>
              <a:t>Национальная кухня </a:t>
            </a:r>
            <a:r>
              <a:rPr lang="ru-RU" dirty="0" smtClean="0"/>
              <a:t>и </a:t>
            </a:r>
            <a:r>
              <a:rPr lang="ru-RU" dirty="0"/>
              <a:t>традиции страны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Франция также соблюдает традиции при приёме пищи. С самого раннего детства французов учат есть в одно и то же время. Завтрак, обед, ужин – как бы вы не работали и где бы вы не были, - все это должно быть по расписанию ежедневно</a:t>
            </a:r>
            <a:r>
              <a:rPr lang="ru-RU" sz="2400" dirty="0" smtClean="0"/>
              <a:t>!</a:t>
            </a:r>
          </a:p>
          <a:p>
            <a:r>
              <a:rPr lang="ru-RU" sz="2400" dirty="0"/>
              <a:t>Именно за счёт этого во французах так развито чувство возвышенного отношения к еде – приема пищи ожидают как небольшой, но важной церемонии.</a:t>
            </a:r>
          </a:p>
          <a:p>
            <a:r>
              <a:rPr lang="ru-RU" sz="2400" dirty="0"/>
              <a:t>Именно эти страны считаются одними из самых развитых в сфере гастрономического туризма. Большинство людей при выборе гастрономического тура, предпочтут их.</a:t>
            </a:r>
          </a:p>
        </p:txBody>
      </p:sp>
    </p:spTree>
    <p:extLst>
      <p:ext uri="{BB962C8B-B14F-4D97-AF65-F5344CB8AC3E}">
        <p14:creationId xmlns:p14="http://schemas.microsoft.com/office/powerpoint/2010/main" val="7853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Статистика гастрономического туризма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3176452" cy="4450563"/>
          </a:xfrm>
        </p:spPr>
        <p:txBody>
          <a:bodyPr>
            <a:normAutofit fontScale="92500"/>
          </a:bodyPr>
          <a:lstStyle/>
          <a:p>
            <a:r>
              <a:rPr lang="ru-RU" dirty="0"/>
              <a:t>Основные направления развития гастрономического туризма в </a:t>
            </a:r>
            <a:r>
              <a:rPr lang="ru-RU" dirty="0" smtClean="0"/>
              <a:t>мире:</a:t>
            </a:r>
            <a:endParaRPr lang="ru-RU" dirty="0"/>
          </a:p>
          <a:p>
            <a:r>
              <a:rPr lang="ru-RU" dirty="0"/>
              <a:t>1.Франция (22%)</a:t>
            </a:r>
          </a:p>
          <a:p>
            <a:r>
              <a:rPr lang="ru-RU" dirty="0"/>
              <a:t>2.Таиланд (20%)</a:t>
            </a:r>
          </a:p>
          <a:p>
            <a:r>
              <a:rPr lang="ru-RU" dirty="0"/>
              <a:t>3.Италия (18%)</a:t>
            </a:r>
          </a:p>
          <a:p>
            <a:r>
              <a:rPr lang="ru-RU" dirty="0"/>
              <a:t>4.Чехия (17%)</a:t>
            </a:r>
          </a:p>
          <a:p>
            <a:r>
              <a:rPr lang="ru-RU" dirty="0"/>
              <a:t>5.Китай (17%)</a:t>
            </a:r>
          </a:p>
          <a:p>
            <a:r>
              <a:rPr lang="ru-RU" dirty="0"/>
              <a:t>6.Греция (16%)</a:t>
            </a:r>
          </a:p>
          <a:p>
            <a:r>
              <a:rPr lang="ru-RU" dirty="0"/>
              <a:t>7. Япония (16%)</a:t>
            </a:r>
          </a:p>
          <a:p>
            <a:r>
              <a:rPr lang="ru-RU" dirty="0"/>
              <a:t>8. Германия (13%)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20" t="4268" r="7397" b="15399"/>
          <a:stretch/>
        </p:blipFill>
        <p:spPr>
          <a:xfrm>
            <a:off x="4273732" y="1746506"/>
            <a:ext cx="7918268" cy="51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98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235131"/>
            <a:ext cx="10058400" cy="2080865"/>
          </a:xfrm>
        </p:spPr>
        <p:txBody>
          <a:bodyPr/>
          <a:lstStyle/>
          <a:p>
            <a:r>
              <a:rPr lang="ru-RU" dirty="0"/>
              <a:t>Тенденции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гастротуризма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5617029" cy="4489752"/>
          </a:xfrm>
        </p:spPr>
        <p:txBody>
          <a:bodyPr>
            <a:normAutofit/>
          </a:bodyPr>
          <a:lstStyle/>
          <a:p>
            <a:r>
              <a:rPr lang="ru-RU" sz="2400" dirty="0"/>
              <a:t>Множество гастрономических  </a:t>
            </a:r>
            <a:r>
              <a:rPr lang="ru-RU" sz="2400" dirty="0" smtClean="0"/>
              <a:t>фестивалей </a:t>
            </a:r>
            <a:r>
              <a:rPr lang="ru-RU" sz="2400" dirty="0"/>
              <a:t>ежегодно проходит в европейских странах.</a:t>
            </a:r>
          </a:p>
          <a:p>
            <a:r>
              <a:rPr lang="ru-RU" sz="2400" dirty="0"/>
              <a:t>Например, есть целый ряд фестивалей, посвященных фруктам и овощам. Так существуют необычные фестивали лука: «Луковый рынок» в Берне (Швейцария), луковая ярмарка в Веймаре (Германия) и луковый фестиваль в Вальсе (Испания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Ежегодно в конце лета на острове Уайт (Великобритания) проходит чесночный фестиваль – «</a:t>
            </a:r>
            <a:r>
              <a:rPr lang="ru-RU" sz="2400" dirty="0" err="1"/>
              <a:t>Isle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Wight</a:t>
            </a:r>
            <a:r>
              <a:rPr lang="ru-RU" sz="2400" dirty="0"/>
              <a:t> </a:t>
            </a:r>
            <a:r>
              <a:rPr lang="ru-RU" sz="2400" dirty="0" err="1"/>
              <a:t>Garlic</a:t>
            </a:r>
            <a:r>
              <a:rPr lang="ru-RU" sz="2400" dirty="0"/>
              <a:t> </a:t>
            </a:r>
            <a:r>
              <a:rPr lang="ru-RU" sz="2400" dirty="0" err="1"/>
              <a:t>Festival</a:t>
            </a:r>
            <a:r>
              <a:rPr lang="ru-RU" sz="2400" dirty="0"/>
              <a:t>».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2" y="3056972"/>
            <a:ext cx="5595257" cy="3801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41" y="0"/>
            <a:ext cx="5595257" cy="33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1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Тенденции </a:t>
            </a:r>
            <a:br>
              <a:rPr lang="ru-RU" dirty="0"/>
            </a:br>
            <a:r>
              <a:rPr lang="ru-RU" dirty="0" err="1"/>
              <a:t>гастротуризма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845734"/>
            <a:ext cx="4924698" cy="3901923"/>
          </a:xfrm>
        </p:spPr>
        <p:txBody>
          <a:bodyPr>
            <a:noAutofit/>
          </a:bodyPr>
          <a:lstStyle/>
          <a:p>
            <a:r>
              <a:rPr lang="ru-RU" sz="2400" dirty="0"/>
              <a:t>Пожалуй, самыми популярными являются фестивали, посвященные пиву и вину, и некоторым другим напиткам. </a:t>
            </a:r>
            <a:endParaRPr lang="ru-RU" sz="2400" dirty="0" smtClean="0"/>
          </a:p>
          <a:p>
            <a:r>
              <a:rPr lang="ru-RU" sz="2400" dirty="0" smtClean="0"/>
              <a:t>Среди </a:t>
            </a:r>
            <a:r>
              <a:rPr lang="ru-RU" sz="2400" dirty="0"/>
              <a:t>них самым известным, является грандиозный легендарный пивной фестиваль «</a:t>
            </a:r>
            <a:r>
              <a:rPr lang="ru-RU" sz="2400" dirty="0" err="1"/>
              <a:t>Oktoberfest</a:t>
            </a:r>
            <a:r>
              <a:rPr lang="ru-RU" sz="2400" dirty="0"/>
              <a:t>» в Германии. </a:t>
            </a:r>
            <a:endParaRPr lang="ru-RU" sz="2400" dirty="0" smtClean="0"/>
          </a:p>
          <a:p>
            <a:r>
              <a:rPr lang="ru-RU" sz="2400" dirty="0" smtClean="0"/>
              <a:t>Самый </a:t>
            </a:r>
            <a:r>
              <a:rPr lang="ru-RU" sz="2400" dirty="0"/>
              <a:t>известный винный фестиваль проходит каждый третий четверг ноября в Бургундии (Франция) – фестиваль «</a:t>
            </a:r>
            <a:r>
              <a:rPr lang="ru-RU" sz="2400" dirty="0" err="1"/>
              <a:t>Божоле</a:t>
            </a:r>
            <a:r>
              <a:rPr lang="ru-RU" sz="2400" dirty="0"/>
              <a:t> </a:t>
            </a:r>
            <a:r>
              <a:rPr lang="ru-RU" sz="2400" dirty="0" err="1"/>
              <a:t>нуво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8285"/>
          <a:stretch/>
        </p:blipFill>
        <p:spPr>
          <a:xfrm>
            <a:off x="6244046" y="1"/>
            <a:ext cx="5947954" cy="3657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9233"/>
          <a:stretch/>
        </p:blipFill>
        <p:spPr>
          <a:xfrm>
            <a:off x="6244046" y="3526971"/>
            <a:ext cx="5947954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77713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 </a:t>
            </a:r>
            <a:r>
              <a:rPr lang="ru-RU" sz="2400" dirty="0" smtClean="0"/>
              <a:t>Гастрономический </a:t>
            </a:r>
            <a:r>
              <a:rPr lang="ru-RU" sz="2400" dirty="0"/>
              <a:t>туризм - один из уникальных, относительно молодых и развивающихся направлений в туризме. Специфика проявляется в повсеместном развитии данной сферы, в разнообразии проявлений гастрономических туров в любой сезон года, в способности продвижения местных хозяйств и производителей продовольственных товаров. </a:t>
            </a:r>
            <a:endParaRPr lang="ru-RU" sz="2400" dirty="0" smtClean="0"/>
          </a:p>
          <a:p>
            <a:r>
              <a:rPr lang="ru-RU" sz="2400" dirty="0" smtClean="0"/>
              <a:t>Подводя </a:t>
            </a:r>
            <a:r>
              <a:rPr lang="ru-RU" sz="2400" dirty="0"/>
              <a:t>итог, можно сказать, что гастрономический туризм в будущем может стать востребованным путешествием, так как сегодня люди более предпочитают изысканный и запоминающийся отдых, а глубокое познание посещаемой страны возможно через национальную кухню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В данной работе были выполнены все поставленные нами задачи, мы раскрыли сущность гастрономического туризма, рассмотрели особенности гастрономического туризма регионов Европы, изучили статистику гастрономического </a:t>
            </a:r>
            <a:r>
              <a:rPr lang="ru-RU" sz="2400" dirty="0" smtClean="0"/>
              <a:t>туризма, </a:t>
            </a:r>
            <a:r>
              <a:rPr lang="ru-RU" sz="2400" dirty="0"/>
              <a:t>выявили перспективы развития гастрономического туризма в Европе.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5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58084"/>
          </a:xfrm>
        </p:spPr>
        <p:txBody>
          <a:bodyPr>
            <a:normAutofit/>
          </a:bodyPr>
          <a:lstStyle/>
          <a:p>
            <a:r>
              <a:rPr lang="ru-RU" sz="2400" dirty="0"/>
              <a:t>Целью курсовой работы является изучить и охарактеризовать гастрономический туризм в Европе. Поставленная цель обусловила решение следующих задач:</a:t>
            </a:r>
          </a:p>
          <a:p>
            <a:r>
              <a:rPr lang="ru-RU" sz="2400" dirty="0" smtClean="0"/>
              <a:t>1.Раскрыть </a:t>
            </a:r>
            <a:r>
              <a:rPr lang="ru-RU" sz="2400" dirty="0"/>
              <a:t>сущность гастрономического туризма.</a:t>
            </a:r>
          </a:p>
          <a:p>
            <a:r>
              <a:rPr lang="ru-RU" sz="2400" dirty="0" smtClean="0"/>
              <a:t>2.Рассмотреть </a:t>
            </a:r>
            <a:r>
              <a:rPr lang="ru-RU" sz="2400" dirty="0"/>
              <a:t>особенности гастрономического туризма регионов Европы;</a:t>
            </a:r>
          </a:p>
          <a:p>
            <a:r>
              <a:rPr lang="ru-RU" sz="2400" dirty="0"/>
              <a:t>3. Изучить статистику гастрономического туризма в Европе.   </a:t>
            </a:r>
          </a:p>
          <a:p>
            <a:r>
              <a:rPr lang="ru-RU" sz="2400" dirty="0"/>
              <a:t>4.Выявить перспективы развития гастрономического туризма в Европе.</a:t>
            </a:r>
          </a:p>
          <a:p>
            <a:r>
              <a:rPr lang="ru-RU" sz="2400" dirty="0"/>
              <a:t>Объектом исследования является гастрономический туризм. </a:t>
            </a:r>
          </a:p>
          <a:p>
            <a:r>
              <a:rPr lang="ru-RU" sz="2400" dirty="0"/>
              <a:t>Предмет исследования - гастрономический туризм Европы.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3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Гастрономический туризм – это поездка с целью ознакомления с национальной кухней страны, особенностями приготовления, обучения и повышение уровня профессиональных знаний в области </a:t>
            </a:r>
            <a:r>
              <a:rPr lang="ru-RU" sz="2400" dirty="0" smtClean="0"/>
              <a:t>кулинарии.</a:t>
            </a:r>
          </a:p>
          <a:p>
            <a:r>
              <a:rPr lang="ru-RU" sz="2400" dirty="0" smtClean="0"/>
              <a:t>Можно </a:t>
            </a:r>
            <a:r>
              <a:rPr lang="ru-RU" sz="2400" dirty="0"/>
              <a:t>выделить 9 категорий гастрономического туризма </a:t>
            </a:r>
            <a:r>
              <a:rPr lang="ru-RU" sz="2400" dirty="0" smtClean="0"/>
              <a:t>:</a:t>
            </a:r>
          </a:p>
          <a:p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629162"/>
              </p:ext>
            </p:extLst>
          </p:nvPr>
        </p:nvGraphicFramePr>
        <p:xfrm>
          <a:off x="1131454" y="3616036"/>
          <a:ext cx="10575637" cy="2253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6328">
                  <a:extLst>
                    <a:ext uri="{9D8B030D-6E8A-4147-A177-3AD203B41FA5}">
                      <a16:colId xmlns:a16="http://schemas.microsoft.com/office/drawing/2014/main" val="126252199"/>
                    </a:ext>
                  </a:extLst>
                </a:gridCol>
                <a:gridCol w="5209309">
                  <a:extLst>
                    <a:ext uri="{9D8B030D-6E8A-4147-A177-3AD203B41FA5}">
                      <a16:colId xmlns:a16="http://schemas.microsoft.com/office/drawing/2014/main" val="4256582818"/>
                    </a:ext>
                  </a:extLst>
                </a:gridCol>
              </a:tblGrid>
              <a:tr h="2253058">
                <a:tc>
                  <a:txBody>
                    <a:bodyPr/>
                    <a:lstStyle/>
                    <a:p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1.Кулинарные школы и мастер-классы. 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2.Кулинарные развлечения. 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3.Кулинарные направления. 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4.Кулинарные события. 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5.Кулинарные медиа.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rgbClr val="D34817"/>
                        </a:buClr>
                        <a:buSzPct val="100000"/>
                        <a:buFont typeface="Calibri" panose="020F0502020204030204" pitchFamily="34" charset="0"/>
                        <a:buChar char=" "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6.Кулинарные заготовки. 7.Гастрономические магазины. 8.Гастрономические туры от агентств. 9.Гастрономические заведения. 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rgbClr val="D34817"/>
                        </a:buClr>
                        <a:buSzPct val="100000"/>
                        <a:buFont typeface="Calibri" panose="020F0502020204030204" pitchFamily="34" charset="0"/>
                        <a:buChar char=" "/>
                        <a:tabLst/>
                        <a:defRPr/>
                      </a:pP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282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84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Западная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5954684" cy="4527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Западной Европе основные направления гастрономического туризма </a:t>
            </a:r>
            <a:r>
              <a:rPr lang="ru-RU" sz="2400" dirty="0" smtClean="0"/>
              <a:t>связаны </a:t>
            </a:r>
            <a:r>
              <a:rPr lang="ru-RU" sz="2400" dirty="0"/>
              <a:t>с Францией и Германией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/>
              <a:t>К особенностям французской кухни можно отнести использование нежирных сортов мяса. Главной особенностью, которой отличается французская кухня, является наличие нескольких сотен различных соусов.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Легендарным французским блюдом, известным во всем мире, являются улитки. Всем известно, что во Франции используют в пищу специальную мясную породу лягушек.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856" y="0"/>
            <a:ext cx="5067144" cy="3768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56" y="3588327"/>
            <a:ext cx="5067143" cy="3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4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Западная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385" y="1835058"/>
            <a:ext cx="5774574" cy="48598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Что </a:t>
            </a:r>
            <a:r>
              <a:rPr lang="ru-RU" sz="2400" dirty="0"/>
              <a:t>касается общих черт, то </a:t>
            </a:r>
            <a:r>
              <a:rPr lang="ru-RU" sz="2400" dirty="0" smtClean="0"/>
              <a:t>это потрясающая выпечка, </a:t>
            </a:r>
            <a:r>
              <a:rPr lang="ru-RU" sz="2400" dirty="0"/>
              <a:t>сытные блюда из мяса и картофеля, </a:t>
            </a:r>
            <a:r>
              <a:rPr lang="ru-RU" sz="2400" dirty="0" smtClean="0"/>
              <a:t>капуста </a:t>
            </a:r>
            <a:r>
              <a:rPr lang="ru-RU" sz="2400" dirty="0"/>
              <a:t>и другие овощи. Однако </a:t>
            </a:r>
            <a:r>
              <a:rPr lang="ru-RU" sz="2400" dirty="0" smtClean="0"/>
              <a:t>традиционная </a:t>
            </a:r>
            <a:r>
              <a:rPr lang="ru-RU" sz="2400" dirty="0"/>
              <a:t>сосиска — </a:t>
            </a:r>
            <a:r>
              <a:rPr lang="ru-RU" sz="2400" dirty="0" err="1"/>
              <a:t>вурст</a:t>
            </a:r>
            <a:r>
              <a:rPr lang="ru-RU" sz="2400" dirty="0"/>
              <a:t> — в каждом городе своя.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целом можно сказать, что кухня Западной Европы разнообразна (начиная от овощей и заканчивая сытными мясными продуктами) и сложна в приготовлении. Если говорить о таком блюде как суп, то можно сказать, что данное блюдо в западноевропейской кухне преподносится в виде супа-пюре или прозрачного супа.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959" y="-1"/>
            <a:ext cx="5304041" cy="3532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959" y="3532908"/>
            <a:ext cx="5304041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Восточная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5636029" cy="4541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Восточной Европе основными направлениями гастрономического туризма являются Польша и Румыния.</a:t>
            </a:r>
          </a:p>
          <a:p>
            <a:r>
              <a:rPr lang="ru-RU" sz="2400" dirty="0"/>
              <a:t>В польской кухне преобладают разнообразно приготовленные мясные блюда. Самыми популярными продуктами в польской кухне являются: квашеная капуста, огурцы, сметана, кольраби, грибы, разные сорта колбас.</a:t>
            </a:r>
          </a:p>
          <a:p>
            <a:r>
              <a:rPr lang="ru-RU" sz="2400" dirty="0"/>
              <a:t>Польша традиционно считается страной супов, ведь на первое здесь обязательно подаются холодные или горячие супы.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22860"/>
            <a:ext cx="51435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432349"/>
            <a:ext cx="5143500" cy="34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Восточная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1" y="1845734"/>
            <a:ext cx="6342610" cy="4023360"/>
          </a:xfrm>
        </p:spPr>
        <p:txBody>
          <a:bodyPr>
            <a:noAutofit/>
          </a:bodyPr>
          <a:lstStyle/>
          <a:p>
            <a:r>
              <a:rPr lang="ru-RU" sz="2400" dirty="0"/>
              <a:t>В румынской кухне преобладают блюда из мяса, рыбы и овощей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Кукуруза </a:t>
            </a:r>
            <a:r>
              <a:rPr lang="ru-RU" sz="2400" dirty="0"/>
              <a:t>и блюда из нее являются своеобразной «визитной карточкой» </a:t>
            </a:r>
            <a:r>
              <a:rPr lang="ru-RU" sz="2400" dirty="0" smtClean="0"/>
              <a:t>страны. Мамалыга </a:t>
            </a:r>
            <a:r>
              <a:rPr lang="ru-RU" sz="2400" dirty="0"/>
              <a:t>— блюдо из кукурузной муки в виде очень круто сваренной каши, которое зачастую заменяет хлеб.</a:t>
            </a:r>
          </a:p>
          <a:p>
            <a:r>
              <a:rPr lang="ru-RU" sz="2400" dirty="0"/>
              <a:t>Можно выделить основу восточноевропейской кухни, которую составляют сытные первые и вторые блюда с мясом, рыбой и овощами. </a:t>
            </a:r>
            <a:r>
              <a:rPr lang="ru-RU" sz="2400" dirty="0" smtClean="0"/>
              <a:t>Также </a:t>
            </a:r>
            <a:r>
              <a:rPr lang="ru-RU" sz="2400" dirty="0"/>
              <a:t>отдаётся предпочтение сытной выпечке, которая может заменить полноценный обед.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8" t="19032" r="1164" b="10878"/>
          <a:stretch/>
        </p:blipFill>
        <p:spPr>
          <a:xfrm>
            <a:off x="7439891" y="1"/>
            <a:ext cx="4752109" cy="3546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91" y="3546765"/>
            <a:ext cx="4752108" cy="3311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5418" y="2976726"/>
            <a:ext cx="229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</a:t>
            </a:r>
            <a:r>
              <a:rPr lang="ru-RU" sz="2400" dirty="0" smtClean="0">
                <a:solidFill>
                  <a:schemeClr val="bg1"/>
                </a:solidFill>
              </a:rPr>
              <a:t>амалыга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9382" y="6289964"/>
            <a:ext cx="297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Чорби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2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5899265" cy="4430375"/>
          </a:xfrm>
        </p:spPr>
        <p:txBody>
          <a:bodyPr>
            <a:normAutofit/>
          </a:bodyPr>
          <a:lstStyle/>
          <a:p>
            <a:r>
              <a:rPr lang="ru-RU" sz="2400" dirty="0"/>
              <a:t>К Северной Европе относятся британская, прибалтийская и скандинавская кухни.</a:t>
            </a:r>
          </a:p>
          <a:p>
            <a:r>
              <a:rPr lang="ru-RU" sz="2400" dirty="0"/>
              <a:t>Для скандинавов дары моря вообще составляют основу кухни. Почти ежедневно на столе датчан, шведов, финнов и норвежцев присутствует рыба. Из рыбы готовятся салаты, первые и вторые блюда.</a:t>
            </a:r>
          </a:p>
          <a:p>
            <a:r>
              <a:rPr lang="ru-RU" sz="2400" dirty="0"/>
              <a:t>В Прибалтике преобладают кисели, крупяные и картофельные блюда, хлебные супы, а также жирные свиные колбасы и, конечно же, пиво. Здесь больше готовят варенных блюд, а не жаренных.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8231" r="8267" b="10655"/>
          <a:stretch/>
        </p:blipFill>
        <p:spPr>
          <a:xfrm>
            <a:off x="6996545" y="3293677"/>
            <a:ext cx="5195455" cy="3564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44" y="0"/>
            <a:ext cx="5195455" cy="3463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3127" y="6276108"/>
            <a:ext cx="217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Хлебный суп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3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Европа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5774575" cy="484601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Овсяная </a:t>
            </a:r>
            <a:r>
              <a:rPr lang="ru-RU" sz="2400" dirty="0"/>
              <a:t>каша традиционный английский завтрак. Пудинги – самые популярные традиционные блюда Великобритании. Одной из самых известных традиций Британии, несомненно, является чаепитие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Наиболее объединяющим фактором для стран Северной Европы считается широкое применение в блюдах рыбы и морепродуктов, также использование различных злаковых культур. В целом жители Северной Европы предпочитают простые, но сытные блюда, без лишних кулинарных </a:t>
            </a:r>
            <a:r>
              <a:rPr lang="ru-RU" sz="2400" dirty="0" smtClean="0"/>
              <a:t>изысков.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53" y="-170105"/>
            <a:ext cx="5320145" cy="3699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53" y="3304308"/>
            <a:ext cx="5320147" cy="35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0142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</TotalTime>
  <Words>1002</Words>
  <Application>Microsoft Office PowerPoint</Application>
  <PresentationFormat>Широкоэкранный</PresentationFormat>
  <Paragraphs>80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Ретро</vt:lpstr>
      <vt:lpstr>МИНИСТЕРСТВО НАУКИ И ВЫСШЕГО ОБРАЗОВАНИЯ  РОССИЙСКОЙ ФЕДЕРАЦИИ федеральное государственное бюджетное образовательное учреждение высшего образования «Алтайский государственный университет» Географический факультет Кафедра рекреационной географии, туризма и регионального маркетинга  ГАСТРОНОМИЧЕСКИЙ ТУРИЗМ В ЕВРОПЕ (курсовая работа по дисциплине «Организация туристской деятельности») </vt:lpstr>
      <vt:lpstr>Введение</vt:lpstr>
      <vt:lpstr>Основные понятия</vt:lpstr>
      <vt:lpstr>Западная Европа</vt:lpstr>
      <vt:lpstr>Западная Европа</vt:lpstr>
      <vt:lpstr>Восточная Европа</vt:lpstr>
      <vt:lpstr>Восточная Европа</vt:lpstr>
      <vt:lpstr>Северная Европа</vt:lpstr>
      <vt:lpstr>Северная Европа</vt:lpstr>
      <vt:lpstr>Южная Европа</vt:lpstr>
      <vt:lpstr>Национальная кухня  и традиции страны</vt:lpstr>
      <vt:lpstr>Национальная кухня и традиции страны</vt:lpstr>
      <vt:lpstr>Статистика гастрономического туризма </vt:lpstr>
      <vt:lpstr>Тенденции  гастротуризма</vt:lpstr>
      <vt:lpstr>Тенденции  гастротуризма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а323</dc:creator>
  <cp:lastModifiedBy>а323</cp:lastModifiedBy>
  <cp:revision>9</cp:revision>
  <dcterms:created xsi:type="dcterms:W3CDTF">2020-05-26T07:29:26Z</dcterms:created>
  <dcterms:modified xsi:type="dcterms:W3CDTF">2020-05-26T08:48:21Z</dcterms:modified>
</cp:coreProperties>
</file>