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6" r:id="rId3"/>
    <p:sldId id="257" r:id="rId4"/>
    <p:sldId id="268" r:id="rId5"/>
    <p:sldId id="258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6362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Геопарк</a:t>
            </a:r>
            <a:r>
              <a:rPr lang="ru-RU" dirty="0" smtClean="0"/>
              <a:t> Алтай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Подготовили студентки первого курса</a:t>
            </a:r>
          </a:p>
          <a:p>
            <a:r>
              <a:rPr lang="ru-RU" dirty="0" smtClean="0"/>
              <a:t>Бондаренко Алла и </a:t>
            </a:r>
            <a:r>
              <a:rPr lang="ru-RU" dirty="0" err="1" smtClean="0"/>
              <a:t>Саврулина</a:t>
            </a:r>
            <a:r>
              <a:rPr lang="ru-RU" dirty="0" smtClean="0"/>
              <a:t> Ксения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4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57" y="1800322"/>
            <a:ext cx="6781800" cy="36004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Ледники ущелья </a:t>
            </a:r>
            <a:r>
              <a:rPr lang="ru-RU" sz="3600" dirty="0" err="1" smtClean="0"/>
              <a:t>Актру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(</a:t>
            </a:r>
            <a:r>
              <a:rPr lang="ru-RU" sz="2700" dirty="0" smtClean="0"/>
              <a:t>Кош-</a:t>
            </a:r>
            <a:r>
              <a:rPr lang="ru-RU" sz="2700" dirty="0" err="1" smtClean="0"/>
              <a:t>Агачский</a:t>
            </a:r>
            <a:r>
              <a:rPr lang="ru-RU" sz="2700" dirty="0" smtClean="0"/>
              <a:t> район)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420" y="980728"/>
            <a:ext cx="3528392" cy="5335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83440" y="1196752"/>
            <a:ext cx="34757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Ледник Малый </a:t>
            </a:r>
            <a:r>
              <a:rPr lang="ru-RU" b="1" dirty="0" err="1" smtClean="0"/>
              <a:t>Актру</a:t>
            </a:r>
            <a:endParaRPr lang="ru-RU" b="1" dirty="0" smtClean="0"/>
          </a:p>
          <a:p>
            <a:r>
              <a:rPr lang="ru-RU" dirty="0" smtClean="0"/>
              <a:t>длиной </a:t>
            </a:r>
            <a:r>
              <a:rPr lang="ru-RU" dirty="0"/>
              <a:t>около 3 км и площадью около 3 км² занимает долину между вершинами Кара-</a:t>
            </a:r>
            <a:r>
              <a:rPr lang="ru-RU" dirty="0" err="1"/>
              <a:t>Таш</a:t>
            </a:r>
            <a:r>
              <a:rPr lang="ru-RU" dirty="0"/>
              <a:t> и Купол, под большим уклоном спускающуюся в ущелье. Большая часть ледника расположена на высоте ~ 3200 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6" y="1340768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35" y="1980342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8905" y="4221088"/>
            <a:ext cx="3150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Большой </a:t>
            </a:r>
            <a:r>
              <a:rPr lang="ru-RU" b="1" dirty="0" err="1"/>
              <a:t>Актру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Он отделен от Малого </a:t>
            </a:r>
            <a:r>
              <a:rPr lang="ru-RU" dirty="0" err="1"/>
              <a:t>Актру</a:t>
            </a:r>
            <a:r>
              <a:rPr lang="ru-RU" dirty="0"/>
              <a:t> коротким гребнем, оканчивающимся вершиной Кара-</a:t>
            </a:r>
            <a:r>
              <a:rPr lang="ru-RU" dirty="0" err="1"/>
              <a:t>Таш</a:t>
            </a:r>
            <a:r>
              <a:rPr lang="ru-RU" dirty="0" smtClean="0"/>
              <a:t>.</a:t>
            </a:r>
            <a:r>
              <a:rPr lang="ru-RU" dirty="0"/>
              <a:t> Ледник занимает площадь более 11 км² и имеет протяженность около 8 км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21" y="3771042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24" y="4697558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2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149080"/>
            <a:ext cx="6781800" cy="2023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" y="1136644"/>
            <a:ext cx="4881431" cy="2446817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56376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</a:t>
            </a:r>
            <a:r>
              <a:rPr lang="ru-RU" sz="2400" b="1" dirty="0" err="1" smtClean="0"/>
              <a:t>Пазырыкские</a:t>
            </a:r>
            <a:r>
              <a:rPr lang="ru-RU" sz="2400" b="1" dirty="0" smtClean="0"/>
              <a:t> </a:t>
            </a:r>
            <a:r>
              <a:rPr lang="ru-RU" sz="2400" b="1" dirty="0" smtClean="0"/>
              <a:t>курганы  </a:t>
            </a:r>
            <a:r>
              <a:rPr lang="ru-RU" sz="2000" b="1" dirty="0" smtClean="0"/>
              <a:t>( </a:t>
            </a:r>
            <a:r>
              <a:rPr lang="ru-RU" sz="2000" b="1" dirty="0" err="1" smtClean="0"/>
              <a:t>Улаганский</a:t>
            </a:r>
            <a:r>
              <a:rPr lang="ru-RU" sz="2000" b="1" dirty="0" smtClean="0"/>
              <a:t> район)</a:t>
            </a:r>
            <a:r>
              <a:rPr lang="ru-RU" sz="1600" dirty="0" smtClean="0"/>
              <a:t>—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древние погребальные сооружения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3573016"/>
            <a:ext cx="296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Датируются V–IV вв. до н.э.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48928"/>
            <a:ext cx="2880320" cy="21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1" y="4293096"/>
            <a:ext cx="5034136" cy="162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4293096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Включает 5  </a:t>
            </a:r>
            <a:r>
              <a:rPr lang="ru-RU" dirty="0"/>
              <a:t>больших </a:t>
            </a:r>
            <a:r>
              <a:rPr lang="ru-RU" dirty="0" smtClean="0"/>
              <a:t>«царских» курганов.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памятниках найдены остатки повозок и волокуш, в том числе известная колесница из пятого кургана.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5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692696"/>
            <a:ext cx="3816424" cy="225912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Если говорить о флоре и фауне, то для каждого предполагаемого маршрута она будет оригинальной, так как территория </a:t>
            </a:r>
            <a:r>
              <a:rPr lang="ru-RU" dirty="0" err="1"/>
              <a:t>геопарка</a:t>
            </a:r>
            <a:r>
              <a:rPr lang="ru-RU" dirty="0"/>
              <a:t> проходит по самым разным климатическим и территориальным зонам.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4663"/>
            <a:ext cx="2651952" cy="1751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4665"/>
            <a:ext cx="4271590" cy="2986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04864"/>
            <a:ext cx="2634079" cy="19755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21" y="4249387"/>
            <a:ext cx="4154231" cy="2258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21" y="3175861"/>
            <a:ext cx="1379828" cy="10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9047"/>
            <a:ext cx="4248472" cy="329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5"/>
            <a:ext cx="3745904" cy="38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69269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Находящийся под угрозой исчезновения, мистический Снежный </a:t>
            </a:r>
            <a:r>
              <a:rPr lang="ru-RU" sz="2000" dirty="0" smtClean="0"/>
              <a:t>барс.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450912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Самый большой подвид горного барана</a:t>
            </a:r>
          </a:p>
          <a:p>
            <a:r>
              <a:rPr lang="ru-RU" sz="2400" dirty="0"/>
              <a:t>– Алтайский аргали </a:t>
            </a:r>
          </a:p>
        </p:txBody>
      </p:sp>
    </p:spTree>
    <p:extLst>
      <p:ext uri="{BB962C8B-B14F-4D97-AF65-F5344CB8AC3E}">
        <p14:creationId xmlns:p14="http://schemas.microsoft.com/office/powerpoint/2010/main" val="32726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715505" cy="624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18805" y="34025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Более 2000 видов сосудистых растений, </a:t>
            </a:r>
          </a:p>
          <a:p>
            <a:pPr algn="ctr"/>
            <a:r>
              <a:rPr lang="ru-RU" dirty="0"/>
              <a:t>включая 120 местных (эндемических) растений </a:t>
            </a:r>
          </a:p>
        </p:txBody>
      </p:sp>
    </p:spTree>
    <p:extLst>
      <p:ext uri="{BB962C8B-B14F-4D97-AF65-F5344CB8AC3E}">
        <p14:creationId xmlns:p14="http://schemas.microsoft.com/office/powerpoint/2010/main" val="320095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14640"/>
            <a:ext cx="9518119" cy="660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10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606" y="4237410"/>
            <a:ext cx="6781800" cy="1600200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3606" y="351210"/>
            <a:ext cx="7543800" cy="3886200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451644" y="0"/>
            <a:ext cx="8077200" cy="4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3600" b="1" kern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Решение</a:t>
            </a:r>
            <a:r>
              <a:rPr lang="en-US" sz="3600" b="1" kern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3600" b="1" kern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социальных проблемы</a:t>
            </a:r>
          </a:p>
        </p:txBody>
      </p:sp>
      <p:pic>
        <p:nvPicPr>
          <p:cNvPr id="9" name="Picture 2" descr="H:\Тренинг Фонда УРА\15 sept 2010 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0" y="93699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:\Тренинг Фонда УРА\DSC04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38" y="936998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450" y="555998"/>
            <a:ext cx="464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Обучение местных гидов и переводчиков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885250" y="403598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Обучение мастеров по изготовлению седел</a:t>
            </a:r>
          </a:p>
        </p:txBody>
      </p:sp>
      <p:pic>
        <p:nvPicPr>
          <p:cNvPr id="13" name="Picture 4" descr="H:\Тренинг Фонда УРА\Local  guides training in Argut valley Sept 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0" y="4061198"/>
            <a:ext cx="35306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37050" y="3680198"/>
            <a:ext cx="350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Тренинг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полевая экспедиция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  <a:endParaRPr kumimoji="0" lang="ru-RU" altLang="ru-RU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5" name="Picture 5" descr="H:\Тренинг Фонда УРА\DSC_09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4523" r="9512" b="4431"/>
          <a:stretch>
            <a:fillRect/>
          </a:stretch>
        </p:blipFill>
        <p:spPr bwMode="auto">
          <a:xfrm>
            <a:off x="4732850" y="4050086"/>
            <a:ext cx="36576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732850" y="3680198"/>
            <a:ext cx="4125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Изготовление изделий из войлока</a:t>
            </a:r>
          </a:p>
        </p:txBody>
      </p:sp>
    </p:spTree>
    <p:extLst>
      <p:ext uri="{BB962C8B-B14F-4D97-AF65-F5344CB8AC3E}">
        <p14:creationId xmlns:p14="http://schemas.microsoft.com/office/powerpoint/2010/main" val="271884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3691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			</a:t>
            </a:r>
            <a:r>
              <a:rPr lang="ru-RU" sz="10700" dirty="0" smtClean="0"/>
              <a:t>Конец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295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6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264" y="1553015"/>
            <a:ext cx="7543800" cy="3886200"/>
          </a:xfrm>
          <a:solidFill>
            <a:schemeClr val="bg1">
              <a:lumMod val="50000"/>
              <a:alpha val="32941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ru-RU" sz="3200" b="1" dirty="0" err="1" smtClean="0">
                <a:solidFill>
                  <a:schemeClr val="bg1">
                    <a:lumMod val="95000"/>
                  </a:schemeClr>
                </a:solidFill>
              </a:rPr>
              <a:t>Геопарк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</a:rPr>
              <a:t> -</a:t>
            </a:r>
            <a:endParaRPr lang="ru-RU" sz="32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имеющий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особый охраняемый статус регион, на территории которого наглядно раскрывается геологическая история Земли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, история 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формирования местных ландшафтов, образования пород и месторождений полезных ископаемых, сохранились в массовом порядке ископаемые останки доисторических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31918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65265" cy="47525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История создания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289108"/>
            <a:ext cx="5760640" cy="1938992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4 мая 2016 года на территории Республики </a:t>
            </a:r>
            <a:r>
              <a:rPr lang="ru-RU" sz="2000" dirty="0" smtClean="0"/>
              <a:t>Алтай </a:t>
            </a:r>
            <a:r>
              <a:rPr lang="ru-RU" sz="2000" dirty="0"/>
              <a:t>начал работать </a:t>
            </a:r>
            <a:r>
              <a:rPr lang="ru-RU" sz="2000" dirty="0" err="1"/>
              <a:t>геопарк</a:t>
            </a:r>
            <a:r>
              <a:rPr lang="ru-RU" sz="2000" dirty="0"/>
              <a:t> «Алтай», </a:t>
            </a:r>
            <a:r>
              <a:rPr lang="ru-RU" sz="2000" dirty="0" smtClean="0"/>
              <a:t>призванный, </a:t>
            </a:r>
            <a:r>
              <a:rPr lang="ru-RU" sz="2000" dirty="0"/>
              <a:t>помимо туристских </a:t>
            </a:r>
            <a:r>
              <a:rPr lang="ru-RU" sz="2000" dirty="0" smtClean="0"/>
              <a:t>целей, </a:t>
            </a:r>
            <a:r>
              <a:rPr lang="ru-RU" sz="2000" dirty="0"/>
              <a:t>объединить археологические, биологические, </a:t>
            </a:r>
            <a:r>
              <a:rPr lang="ru-RU" sz="2000" dirty="0" smtClean="0"/>
              <a:t>геологические </a:t>
            </a:r>
            <a:r>
              <a:rPr lang="ru-RU" sz="2000" dirty="0"/>
              <a:t>и зоологические исследования Горного Алтая учёных разных стран.</a:t>
            </a:r>
          </a:p>
        </p:txBody>
      </p:sp>
    </p:spTree>
    <p:extLst>
      <p:ext uri="{BB962C8B-B14F-4D97-AF65-F5344CB8AC3E}">
        <p14:creationId xmlns:p14="http://schemas.microsoft.com/office/powerpoint/2010/main" val="247591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85799"/>
            <a:ext cx="8627147" cy="602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8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99000"/>
            <a:ext cx="8712968" cy="113142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Геопарк</a:t>
            </a:r>
            <a:r>
              <a:rPr lang="ru-RU" b="1" dirty="0">
                <a:solidFill>
                  <a:schemeClr val="tx1"/>
                </a:solidFill>
              </a:rPr>
              <a:t> «Алтай»</a:t>
            </a:r>
            <a:r>
              <a:rPr lang="ru-RU" dirty="0">
                <a:solidFill>
                  <a:schemeClr val="tx1"/>
                </a:solidFill>
              </a:rPr>
              <a:t> — первый и пока единственный </a:t>
            </a:r>
            <a:r>
              <a:rPr lang="ru-RU" dirty="0" err="1">
                <a:solidFill>
                  <a:schemeClr val="tx1"/>
                </a:solidFill>
              </a:rPr>
              <a:t>геопарк</a:t>
            </a:r>
            <a:r>
              <a:rPr lang="ru-RU" dirty="0">
                <a:solidFill>
                  <a:schemeClr val="tx1"/>
                </a:solidFill>
              </a:rPr>
              <a:t> России; область, созданная в Республике Алтай на </a:t>
            </a:r>
            <a:r>
              <a:rPr lang="ru-RU" dirty="0" smtClean="0">
                <a:solidFill>
                  <a:schemeClr val="tx1"/>
                </a:solidFill>
              </a:rPr>
              <a:t>территориях </a:t>
            </a:r>
            <a:r>
              <a:rPr lang="ru-RU" dirty="0" err="1" smtClean="0">
                <a:solidFill>
                  <a:schemeClr val="tx1"/>
                </a:solidFill>
              </a:rPr>
              <a:t>Онгудайского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Кош-</a:t>
            </a:r>
            <a:r>
              <a:rPr lang="ru-RU" dirty="0" err="1" smtClean="0">
                <a:solidFill>
                  <a:schemeClr val="tx1"/>
                </a:solidFill>
              </a:rPr>
              <a:t>Агачского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err="1" smtClean="0">
                <a:solidFill>
                  <a:schemeClr val="tx1"/>
                </a:solidFill>
              </a:rPr>
              <a:t>Улаганского</a:t>
            </a:r>
            <a:r>
              <a:rPr lang="ru-RU" dirty="0" smtClean="0">
                <a:solidFill>
                  <a:schemeClr val="tx1"/>
                </a:solidFill>
              </a:rPr>
              <a:t> районов </a:t>
            </a:r>
            <a:r>
              <a:rPr lang="ru-RU" dirty="0">
                <a:solidFill>
                  <a:schemeClr val="tx1"/>
                </a:solidFill>
              </a:rPr>
              <a:t>(14.500 квадратных километра; 3 административных района; 22 села; 20 000 </a:t>
            </a:r>
            <a:r>
              <a:rPr lang="ru-RU" dirty="0" smtClean="0">
                <a:solidFill>
                  <a:schemeClr val="tx1"/>
                </a:solidFill>
              </a:rPr>
              <a:t>человек</a:t>
            </a:r>
            <a:r>
              <a:rPr lang="ru-RU" dirty="0" smtClean="0"/>
              <a:t>)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объединяющая ряд достопримечательностей, интересных для посещений туристами.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20413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4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543800" cy="3886200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Геологические структуры </a:t>
            </a:r>
          </a:p>
          <a:p>
            <a:r>
              <a:rPr lang="ru-RU" dirty="0"/>
              <a:t>Воды и ледники</a:t>
            </a:r>
          </a:p>
          <a:p>
            <a:r>
              <a:rPr lang="ru-RU" dirty="0"/>
              <a:t>Ледниковый рельеф</a:t>
            </a:r>
          </a:p>
          <a:p>
            <a:r>
              <a:rPr lang="ru-RU" dirty="0"/>
              <a:t>Палеонтология </a:t>
            </a:r>
          </a:p>
          <a:p>
            <a:r>
              <a:rPr lang="ru-RU" dirty="0" smtClean="0"/>
              <a:t>Процессы </a:t>
            </a:r>
            <a:r>
              <a:rPr lang="ru-RU" dirty="0"/>
              <a:t>в областях распространения многолетней мерзлоты</a:t>
            </a:r>
          </a:p>
          <a:p>
            <a:r>
              <a:rPr lang="ru-RU" dirty="0"/>
              <a:t>Археология и культура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1286" y="40466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Классификация геологических </a:t>
            </a:r>
            <a:r>
              <a:rPr lang="ru-RU" sz="2800" dirty="0" err="1"/>
              <a:t>объеков</a:t>
            </a:r>
            <a:endParaRPr lang="ru-RU" sz="2800" dirty="0"/>
          </a:p>
        </p:txBody>
      </p:sp>
      <p:pic>
        <p:nvPicPr>
          <p:cNvPr id="5" name="Picture 3" descr="E:\Фотоальбом\ALTAI REPUBLIC\Горный Алтай 2007\DSCN3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788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6672"/>
            <a:ext cx="5013729" cy="3052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97681"/>
            <a:ext cx="5101214" cy="2952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268760"/>
            <a:ext cx="29666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Чуй-</a:t>
            </a:r>
            <a:r>
              <a:rPr lang="ru-RU" sz="2400" b="1" dirty="0" err="1" smtClean="0"/>
              <a:t>Оозы</a:t>
            </a:r>
            <a:r>
              <a:rPr lang="ru-RU" dirty="0" smtClean="0"/>
              <a:t>—</a:t>
            </a:r>
          </a:p>
          <a:p>
            <a:r>
              <a:rPr lang="ru-RU" dirty="0" smtClean="0"/>
              <a:t>(</a:t>
            </a:r>
            <a:r>
              <a:rPr lang="ru-RU" b="1" dirty="0" err="1" smtClean="0"/>
              <a:t>Онгудайский</a:t>
            </a:r>
            <a:r>
              <a:rPr lang="ru-RU" b="1" dirty="0" smtClean="0"/>
              <a:t> район</a:t>
            </a:r>
            <a:r>
              <a:rPr lang="ru-RU" dirty="0" smtClean="0"/>
              <a:t>)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место в устье р. Чуи, принятое обозначение района слияния рек Чуя и Катунь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4742" y="3592559"/>
            <a:ext cx="36117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Сапожников Василий </a:t>
            </a:r>
            <a:r>
              <a:rPr lang="ru-RU" dirty="0" smtClean="0"/>
              <a:t>Васильевич, </a:t>
            </a:r>
            <a:r>
              <a:rPr lang="ru-RU" dirty="0"/>
              <a:t>проходивший в этих местах в 1895 году, писал: «В час дня мы подошли к устью Чуи, где она выбрасывает свои грязные волны в прозрачную голубую Катунь, и, насколько хватает глаз, вы видите две резко отличные полосы -- голубую и </a:t>
            </a:r>
            <a:r>
              <a:rPr lang="ru-RU" dirty="0" smtClean="0"/>
              <a:t>белую…»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" y="332656"/>
            <a:ext cx="5924128" cy="7647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8162" y="548680"/>
            <a:ext cx="2770301" cy="3103240"/>
          </a:xfrm>
        </p:spPr>
        <p:txBody>
          <a:bodyPr>
            <a:normAutofit fontScale="92500"/>
          </a:bodyPr>
          <a:lstStyle/>
          <a:p>
            <a:r>
              <a:rPr lang="ru-RU" sz="2800" b="1" dirty="0" err="1"/>
              <a:t>Калбак-Таш</a:t>
            </a:r>
            <a:r>
              <a:rPr lang="ru-RU" sz="2800" b="1" dirty="0"/>
              <a:t> </a:t>
            </a:r>
            <a:r>
              <a:rPr lang="ru-RU" sz="2800" b="1" dirty="0" smtClean="0"/>
              <a:t>-</a:t>
            </a:r>
            <a:r>
              <a:rPr lang="ru-RU" sz="2200" b="1" dirty="0" smtClean="0"/>
              <a:t>(</a:t>
            </a:r>
            <a:r>
              <a:rPr lang="ru-RU" sz="1900" b="1" dirty="0" err="1" smtClean="0"/>
              <a:t>Онгудайский</a:t>
            </a:r>
            <a:r>
              <a:rPr lang="ru-RU" sz="1900" b="1" dirty="0" smtClean="0"/>
              <a:t> район</a:t>
            </a:r>
            <a:r>
              <a:rPr lang="ru-RU" sz="2200" b="1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самое </a:t>
            </a:r>
            <a:r>
              <a:rPr lang="ru-RU" dirty="0" smtClean="0"/>
              <a:t>крупное местонахождение </a:t>
            </a:r>
            <a:r>
              <a:rPr lang="ru-RU" dirty="0"/>
              <a:t>рунических </a:t>
            </a:r>
            <a:r>
              <a:rPr lang="ru-RU" dirty="0" smtClean="0"/>
              <a:t>надписей </a:t>
            </a:r>
            <a:r>
              <a:rPr lang="ru-RU" dirty="0"/>
              <a:t>не только на Алтае, но и в России.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33056"/>
            <a:ext cx="535218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48680"/>
            <a:ext cx="5534239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b="26637"/>
          <a:stretch/>
        </p:blipFill>
        <p:spPr>
          <a:xfrm>
            <a:off x="395148" y="3869300"/>
            <a:ext cx="2869279" cy="27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56048"/>
            <a:ext cx="6781800" cy="16002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09" y="517440"/>
            <a:ext cx="3690151" cy="2463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9" y="3284984"/>
            <a:ext cx="5028615" cy="3350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7" y="548680"/>
            <a:ext cx="4756678" cy="24893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68144" y="44560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err="1" smtClean="0"/>
              <a:t>Чаган</a:t>
            </a:r>
            <a:r>
              <a:rPr lang="ru-RU" sz="4000" b="1" dirty="0" smtClean="0"/>
              <a:t>- </a:t>
            </a:r>
            <a:r>
              <a:rPr lang="ru-RU" sz="4000" b="1" dirty="0" smtClean="0"/>
              <a:t>Узун</a:t>
            </a:r>
          </a:p>
          <a:p>
            <a:r>
              <a:rPr lang="ru-RU" sz="2000" b="1" dirty="0" smtClean="0"/>
              <a:t>(Кош-</a:t>
            </a:r>
            <a:r>
              <a:rPr lang="ru-RU" sz="2000" b="1" dirty="0" err="1" smtClean="0"/>
              <a:t>Агачский</a:t>
            </a:r>
            <a:r>
              <a:rPr lang="ru-RU" sz="2000" b="1" dirty="0" smtClean="0"/>
              <a:t> район)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399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158</TotalTime>
  <Words>402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Геопарк Алтай</vt:lpstr>
      <vt:lpstr>Презентация PowerPoint</vt:lpstr>
      <vt:lpstr>История создания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Ледники ущелья Актру  (Кош-Агачский район)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Конец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Геопарк Алтай</dc:title>
  <dc:creator>User444</dc:creator>
  <cp:lastModifiedBy>User444</cp:lastModifiedBy>
  <cp:revision>16</cp:revision>
  <dcterms:created xsi:type="dcterms:W3CDTF">2018-10-22T18:33:47Z</dcterms:created>
  <dcterms:modified xsi:type="dcterms:W3CDTF">2018-11-06T13:44:13Z</dcterms:modified>
</cp:coreProperties>
</file>