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8DBC-419D-425B-AAEB-272A7A2B64EA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D1494-5C04-4A95-B264-EB573C40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2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D1494-5C04-4A95-B264-EB573C40BB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0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8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3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3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0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4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2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66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3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82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C16D80-08F8-474E-8B86-2DA22502535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9F9B5B2-0DC4-4CE8-8DA8-9D32E3DA5F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41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Экскурсионные бюро как основная часть </a:t>
            </a:r>
            <a:r>
              <a:rPr lang="ru-RU" b="1" dirty="0" smtClean="0"/>
              <a:t>туристской индустрии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Боровикова </a:t>
            </a:r>
            <a:r>
              <a:rPr lang="ru-RU" dirty="0" err="1" smtClean="0"/>
              <a:t>елизавета</a:t>
            </a:r>
            <a:r>
              <a:rPr lang="ru-RU" dirty="0" smtClean="0"/>
              <a:t>, 1 курс, 983б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160" y="3085766"/>
            <a:ext cx="5825610" cy="33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09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Экскурсия </a:t>
            </a:r>
            <a:r>
              <a:rPr lang="ru-RU" dirty="0"/>
              <a:t>― коллективное или индивидуальное посещение </a:t>
            </a:r>
            <a:r>
              <a:rPr lang="ru-RU" dirty="0" smtClean="0"/>
              <a:t>                                                                          достопримечательных </a:t>
            </a:r>
            <a:r>
              <a:rPr lang="ru-RU" dirty="0"/>
              <a:t>мест, музеев и т.п. в учебных или </a:t>
            </a:r>
            <a:r>
              <a:rPr lang="ru-RU" dirty="0" smtClean="0"/>
              <a:t>                                                                                                                                культурно-просветительских </a:t>
            </a:r>
            <a:r>
              <a:rPr lang="ru-RU" dirty="0"/>
              <a:t>целях под руководством </a:t>
            </a:r>
            <a:r>
              <a:rPr lang="ru-RU" dirty="0" smtClean="0"/>
              <a:t>                                                                                                                           экскурсовода.</a:t>
            </a:r>
          </a:p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, выполняемые экскурсией:</a:t>
            </a:r>
          </a:p>
          <a:p>
            <a:r>
              <a:rPr lang="ru-RU" dirty="0"/>
              <a:t>экскурсовод помогает экскурсантам увидеть объекты, на основе которых раскрывается тема (первая задача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услышать </a:t>
            </a:r>
            <a:r>
              <a:rPr lang="ru-RU" dirty="0"/>
              <a:t>об этих объектах необходимую информацию (вторая </a:t>
            </a:r>
            <a:r>
              <a:rPr lang="ru-RU" dirty="0" smtClean="0"/>
              <a:t>задача)</a:t>
            </a:r>
          </a:p>
          <a:p>
            <a:r>
              <a:rPr lang="ru-RU" dirty="0" smtClean="0"/>
              <a:t>ощутить </a:t>
            </a:r>
            <a:r>
              <a:rPr lang="ru-RU" dirty="0"/>
              <a:t>величие подвига, значение исторического события (третья </a:t>
            </a:r>
            <a:r>
              <a:rPr lang="ru-RU" dirty="0" smtClean="0"/>
              <a:t>задача)</a:t>
            </a:r>
          </a:p>
          <a:p>
            <a:r>
              <a:rPr lang="ru-RU" dirty="0" smtClean="0"/>
              <a:t>овладеть </a:t>
            </a:r>
            <a:r>
              <a:rPr lang="ru-RU" dirty="0"/>
              <a:t>практическими навыками самостоятельного наблюдения и анализа экскурсионных объектов (четвертая задача)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334" y="702156"/>
            <a:ext cx="4804473" cy="31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1357745"/>
            <a:ext cx="9491062" cy="5888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Каждой экскурсии присущи </a:t>
            </a:r>
            <a:r>
              <a:rPr lang="ru-RU" b="1" dirty="0"/>
              <a:t>определенные </a:t>
            </a:r>
            <a:r>
              <a:rPr lang="ru-RU" b="1" dirty="0" smtClean="0"/>
              <a:t>признаки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протяженность </a:t>
            </a:r>
            <a:r>
              <a:rPr lang="ru-RU" dirty="0"/>
              <a:t>по времени, обычно от </a:t>
            </a:r>
            <a:r>
              <a:rPr lang="ru-RU" dirty="0" smtClean="0"/>
              <a:t>академического                                                                                                                                    часа </a:t>
            </a:r>
            <a:r>
              <a:rPr lang="ru-RU" dirty="0"/>
              <a:t>до одного </a:t>
            </a:r>
            <a:r>
              <a:rPr lang="ru-RU" dirty="0" smtClean="0"/>
              <a:t>дня</a:t>
            </a:r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экскурсантов ― экскурсионной группы </a:t>
            </a:r>
            <a:r>
              <a:rPr lang="ru-RU" dirty="0" smtClean="0"/>
              <a:t>                                                                                       (</a:t>
            </a:r>
            <a:r>
              <a:rPr lang="ru-RU" dirty="0"/>
              <a:t>15―30 человек) или </a:t>
            </a:r>
            <a:r>
              <a:rPr lang="ru-RU" dirty="0" err="1" smtClean="0"/>
              <a:t>индивидуалов</a:t>
            </a:r>
            <a:endParaRPr lang="ru-RU" dirty="0" smtClean="0"/>
          </a:p>
          <a:p>
            <a:r>
              <a:rPr lang="ru-RU" dirty="0"/>
              <a:t>наличие объекта экскурсионного </a:t>
            </a:r>
            <a:r>
              <a:rPr lang="ru-RU" dirty="0" smtClean="0"/>
              <a:t>показа</a:t>
            </a:r>
          </a:p>
          <a:p>
            <a:r>
              <a:rPr lang="ru-RU" dirty="0" smtClean="0"/>
              <a:t>целенаправленность </a:t>
            </a:r>
            <a:r>
              <a:rPr lang="ru-RU" dirty="0"/>
              <a:t>показа и наличие четко определенной </a:t>
            </a:r>
            <a:r>
              <a:rPr lang="ru-RU" dirty="0" smtClean="0"/>
              <a:t>темы</a:t>
            </a:r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квалифицированного экскурсовода</a:t>
            </a:r>
            <a:r>
              <a:rPr lang="ru-RU" dirty="0"/>
              <a:t>, проводящего </a:t>
            </a:r>
            <a:r>
              <a:rPr lang="ru-RU" dirty="0" smtClean="0"/>
              <a:t>экскурсию</a:t>
            </a:r>
          </a:p>
          <a:p>
            <a:r>
              <a:rPr lang="ru-RU" dirty="0" smtClean="0"/>
              <a:t>передвижение </a:t>
            </a:r>
            <a:r>
              <a:rPr lang="ru-RU" dirty="0"/>
              <a:t>участников экскурсии по заранее составленному </a:t>
            </a:r>
            <a:r>
              <a:rPr lang="ru-RU" dirty="0" smtClean="0"/>
              <a:t>маршруту</a:t>
            </a:r>
            <a:endParaRPr lang="ru-RU" dirty="0"/>
          </a:p>
          <a:p>
            <a:r>
              <a:rPr lang="ru-RU" dirty="0" smtClean="0"/>
              <a:t>знакомство </a:t>
            </a:r>
            <a:r>
              <a:rPr lang="ru-RU" dirty="0"/>
              <a:t>с объектами в движении и на остановках, в частности, с выходом из </a:t>
            </a:r>
            <a:r>
              <a:rPr lang="ru-RU" dirty="0" smtClean="0"/>
              <a:t>автобуса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48" y="702156"/>
            <a:ext cx="4923559" cy="32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715956"/>
            <a:ext cx="11957172" cy="525288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 </a:t>
            </a:r>
            <a:r>
              <a:rPr lang="ru-RU" b="1" dirty="0" smtClean="0"/>
              <a:t>содержанию:</a:t>
            </a:r>
          </a:p>
          <a:p>
            <a:r>
              <a:rPr lang="ru-RU" i="1" dirty="0"/>
              <a:t>обзорные</a:t>
            </a:r>
            <a:r>
              <a:rPr lang="ru-RU" dirty="0"/>
              <a:t> и </a:t>
            </a:r>
            <a:r>
              <a:rPr lang="ru-RU" i="1" dirty="0" smtClean="0"/>
              <a:t>тематические</a:t>
            </a:r>
          </a:p>
          <a:p>
            <a:pPr marL="0" indent="0">
              <a:buNone/>
            </a:pPr>
            <a:r>
              <a:rPr lang="ru-RU" b="1" dirty="0"/>
              <a:t>По количеству участников:</a:t>
            </a:r>
          </a:p>
          <a:p>
            <a:r>
              <a:rPr lang="ru-RU" i="1" dirty="0"/>
              <a:t>индивидуальные </a:t>
            </a:r>
            <a:r>
              <a:rPr lang="ru-RU" dirty="0"/>
              <a:t>и</a:t>
            </a:r>
            <a:r>
              <a:rPr lang="ru-RU" i="1" dirty="0"/>
              <a:t> групповые</a:t>
            </a:r>
          </a:p>
          <a:p>
            <a:pPr marL="0" indent="0">
              <a:buNone/>
            </a:pPr>
            <a:r>
              <a:rPr lang="ru-RU" b="1" dirty="0"/>
              <a:t>По способу передвижения:</a:t>
            </a:r>
          </a:p>
          <a:p>
            <a:r>
              <a:rPr lang="ru-RU" i="1" dirty="0"/>
              <a:t>пешеходные </a:t>
            </a:r>
            <a:r>
              <a:rPr lang="ru-RU" dirty="0"/>
              <a:t>и</a:t>
            </a:r>
            <a:r>
              <a:rPr lang="ru-RU" i="1" dirty="0"/>
              <a:t> с использованием различных видов транспорта</a:t>
            </a:r>
          </a:p>
          <a:p>
            <a:pPr marL="0" indent="0">
              <a:buNone/>
            </a:pPr>
            <a:r>
              <a:rPr lang="ru-RU" b="1" dirty="0" smtClean="0"/>
              <a:t>По</a:t>
            </a:r>
            <a:r>
              <a:rPr lang="ru-RU" b="1" dirty="0"/>
              <a:t> составу </a:t>
            </a:r>
            <a:r>
              <a:rPr lang="ru-RU" b="1" dirty="0" smtClean="0"/>
              <a:t>участников: </a:t>
            </a:r>
            <a:endParaRPr lang="ru-RU" dirty="0" smtClean="0"/>
          </a:p>
          <a:p>
            <a:r>
              <a:rPr lang="ru-RU" i="1" dirty="0"/>
              <a:t>для </a:t>
            </a:r>
            <a:r>
              <a:rPr lang="ru-RU" i="1" dirty="0" smtClean="0"/>
              <a:t>взрослых; </a:t>
            </a:r>
            <a:r>
              <a:rPr lang="ru-RU" i="1" dirty="0"/>
              <a:t>для детей различных </a:t>
            </a:r>
            <a:r>
              <a:rPr lang="ru-RU" i="1" dirty="0" smtClean="0"/>
              <a:t>возрастов; </a:t>
            </a:r>
            <a:r>
              <a:rPr lang="ru-RU" i="1" dirty="0"/>
              <a:t>для местных жителей; для </a:t>
            </a:r>
            <a:r>
              <a:rPr lang="ru-RU" i="1" dirty="0" smtClean="0"/>
              <a:t>иногородних; для иностранцев</a:t>
            </a:r>
          </a:p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месту </a:t>
            </a:r>
            <a:r>
              <a:rPr lang="ru-RU" b="1" dirty="0" smtClean="0"/>
              <a:t>проведения:</a:t>
            </a:r>
          </a:p>
          <a:p>
            <a:r>
              <a:rPr lang="ru-RU" i="1" dirty="0"/>
              <a:t>г</a:t>
            </a:r>
            <a:r>
              <a:rPr lang="ru-RU" i="1" dirty="0" smtClean="0"/>
              <a:t>ородские; загородные; производственные; музейные; в </a:t>
            </a:r>
            <a:r>
              <a:rPr lang="ru-RU" i="1" dirty="0"/>
              <a:t>культовых сооружениях и </a:t>
            </a:r>
            <a:r>
              <a:rPr lang="ru-RU" i="1" dirty="0" smtClean="0"/>
              <a:t>монастырях; комплексные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08" y="702156"/>
            <a:ext cx="7124700" cy="33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-1"/>
            <a:ext cx="11029615" cy="6634655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Экскурсионная </a:t>
            </a:r>
            <a:r>
              <a:rPr lang="ru-RU" b="1" dirty="0"/>
              <a:t>услуга </a:t>
            </a:r>
            <a:r>
              <a:rPr lang="ru-RU" dirty="0"/>
              <a:t>- туристская услуга по  </a:t>
            </a:r>
            <a:r>
              <a:rPr lang="ru-RU" dirty="0" smtClean="0"/>
              <a:t>                                                                                                                    удовлетворению </a:t>
            </a:r>
            <a:r>
              <a:rPr lang="ru-RU" dirty="0"/>
              <a:t>познавательных </a:t>
            </a:r>
            <a:r>
              <a:rPr lang="ru-RU" dirty="0" smtClean="0"/>
              <a:t>интересов                                                                                                                                                                                        </a:t>
            </a:r>
            <a:r>
              <a:rPr lang="ru-RU" dirty="0"/>
              <a:t>туристов (экскурсантов), включая разработку </a:t>
            </a:r>
            <a:r>
              <a:rPr lang="ru-RU" dirty="0" smtClean="0"/>
              <a:t>                                                                                                                                                   и </a:t>
            </a:r>
            <a:r>
              <a:rPr lang="ru-RU" dirty="0"/>
              <a:t>внедрение программ экскурсионного </a:t>
            </a:r>
            <a:r>
              <a:rPr lang="ru-RU" dirty="0" smtClean="0"/>
              <a:t>                                                                                                                                            обслуживания </a:t>
            </a:r>
            <a:r>
              <a:rPr lang="ru-RU" dirty="0"/>
              <a:t>или отдельных экскурсий, </a:t>
            </a:r>
            <a:r>
              <a:rPr lang="ru-RU" dirty="0" smtClean="0"/>
              <a:t>                                                                                                                                              организацию </a:t>
            </a:r>
            <a:r>
              <a:rPr lang="ru-RU" dirty="0"/>
              <a:t>и проведение экскурсий.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Организации</a:t>
            </a:r>
            <a:r>
              <a:rPr lang="ru-RU" dirty="0"/>
              <a:t>, занимающиеся созданием и предоставлением экскурсионных услуг, называются </a:t>
            </a:r>
            <a:r>
              <a:rPr lang="ru-RU" b="1" dirty="0"/>
              <a:t>экскурсионными </a:t>
            </a:r>
            <a:r>
              <a:rPr lang="ru-RU" b="1" dirty="0" smtClean="0"/>
              <a:t>бюро </a:t>
            </a:r>
            <a:r>
              <a:rPr lang="ru-RU" dirty="0" smtClean="0"/>
              <a:t>(компаниями</a:t>
            </a:r>
            <a:r>
              <a:rPr lang="ru-RU" dirty="0"/>
              <a:t>, фирмами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/>
              <a:t>Основная цель </a:t>
            </a:r>
            <a:r>
              <a:rPr lang="ru-RU" dirty="0"/>
              <a:t>направляющих фирм - привлечение местного населения для экскурсионного обслуживания на выездных маршрутах и хорошие связи с туристско-экскурсионными фирмами-партнерами или другими специализированными предприятиями (музеями, зрелищными учреждениями и др.), обеспечивающими исполнение услуг.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91" y="702156"/>
            <a:ext cx="5847316" cy="30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60851"/>
            <a:ext cx="6096000" cy="1495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обслуживания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Экскурсионное </a:t>
            </a:r>
            <a:r>
              <a:rPr lang="ru-RU" dirty="0"/>
              <a:t>предприятие использует в своей работе различные </a:t>
            </a:r>
            <a:r>
              <a:rPr lang="ru-RU" b="1" dirty="0"/>
              <a:t>формы обслуживания </a:t>
            </a:r>
            <a:r>
              <a:rPr lang="ru-RU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Экскурсия </a:t>
            </a:r>
            <a:r>
              <a:rPr lang="ru-RU" dirty="0"/>
              <a:t>как отдельная </a:t>
            </a:r>
            <a:r>
              <a:rPr lang="ru-RU" dirty="0" smtClean="0"/>
              <a:t>услуга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Экскурсия в составе тура, маршрута выходного дня, которая является составной частью предлагаемого </a:t>
            </a:r>
            <a:r>
              <a:rPr lang="ru-RU" dirty="0" smtClean="0"/>
              <a:t>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Организация экскурсий, культурно-зрелищных </a:t>
            </a:r>
            <a:r>
              <a:rPr lang="ru-RU" dirty="0" smtClean="0"/>
              <a:t>услуг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Оказание услуг гидов-экскурсоводов, экскурсоводов, </a:t>
            </a:r>
            <a:r>
              <a:rPr lang="ru-RU" dirty="0" err="1"/>
              <a:t>турлидеров</a:t>
            </a:r>
            <a:r>
              <a:rPr lang="ru-RU" dirty="0"/>
              <a:t>, организаторов </a:t>
            </a:r>
            <a:r>
              <a:rPr lang="ru-RU" dirty="0" smtClean="0"/>
              <a:t>экскурсий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Путевая экскурсионная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807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932710"/>
            <a:ext cx="6567054" cy="4925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экскурсионного обслуживания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1344" y="1932710"/>
            <a:ext cx="4585855" cy="492529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Экскурсионная программа обслуживания </a:t>
            </a:r>
            <a:r>
              <a:rPr lang="ru-RU" dirty="0"/>
              <a:t>- это план экскурсионных мероприятий, реализуемых для удовлетворения конкретных или специализированных познавательных запросов и интересов местного населения, туристов или экскурсантов в зависимости от целей их пребывания.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Комплекс </a:t>
            </a:r>
            <a:r>
              <a:rPr lang="ru-RU" dirty="0"/>
              <a:t>услуг, входящих в состав программы, является </a:t>
            </a:r>
            <a:r>
              <a:rPr lang="ru-RU" b="1" dirty="0"/>
              <a:t>продуктом экскурсионной </a:t>
            </a:r>
            <a:r>
              <a:rPr lang="ru-RU" b="1" dirty="0" smtClean="0"/>
              <a:t>фирмы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9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и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Основные требования</a:t>
            </a:r>
            <a:r>
              <a:rPr lang="ru-RU" dirty="0"/>
              <a:t>, предъявляемые к </a:t>
            </a:r>
            <a:r>
              <a:rPr lang="ru-RU" dirty="0" smtClean="0"/>
              <a:t>гиду-переводчику:</a:t>
            </a:r>
          </a:p>
          <a:p>
            <a:r>
              <a:rPr lang="ru-RU" dirty="0"/>
              <a:t>знание большого фактического </a:t>
            </a:r>
            <a:r>
              <a:rPr lang="ru-RU" dirty="0" smtClean="0"/>
              <a:t>материала</a:t>
            </a:r>
          </a:p>
          <a:p>
            <a:r>
              <a:rPr lang="ru-RU" dirty="0"/>
              <a:t>творческий подход к своей </a:t>
            </a:r>
            <a:r>
              <a:rPr lang="ru-RU" dirty="0" smtClean="0"/>
              <a:t>работе</a:t>
            </a:r>
          </a:p>
          <a:p>
            <a:r>
              <a:rPr lang="ru-RU" dirty="0" smtClean="0"/>
              <a:t>систематическая </a:t>
            </a:r>
            <a:r>
              <a:rPr lang="ru-RU" dirty="0"/>
              <a:t>работа над расширением своего общего </a:t>
            </a:r>
            <a:r>
              <a:rPr lang="ru-RU" dirty="0" smtClean="0"/>
              <a:t>кругозора</a:t>
            </a:r>
          </a:p>
          <a:p>
            <a:pPr marL="0" indent="0">
              <a:buNone/>
            </a:pPr>
            <a:r>
              <a:rPr lang="ru-RU" b="1" dirty="0"/>
              <a:t>Обязанности гида-переводчика</a:t>
            </a:r>
            <a:r>
              <a:rPr lang="ru-RU" dirty="0" smtClean="0"/>
              <a:t>:</a:t>
            </a:r>
          </a:p>
          <a:p>
            <a:r>
              <a:rPr lang="ru-RU" dirty="0"/>
              <a:t>хорошее знание и строгое выполнение правил приема и обслуживания иностранных </a:t>
            </a:r>
            <a:r>
              <a:rPr lang="ru-RU" dirty="0" smtClean="0"/>
              <a:t>туристов</a:t>
            </a:r>
            <a:endParaRPr lang="ru-RU" dirty="0"/>
          </a:p>
          <a:p>
            <a:r>
              <a:rPr lang="ru-RU" dirty="0" smtClean="0"/>
              <a:t>сопровождение </a:t>
            </a:r>
            <a:r>
              <a:rPr lang="ru-RU" dirty="0"/>
              <a:t>группы туристов в </a:t>
            </a:r>
            <a:r>
              <a:rPr lang="ru-RU" dirty="0" smtClean="0"/>
              <a:t>поездке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устного перевода во время проведения </a:t>
            </a:r>
            <a:r>
              <a:rPr lang="ru-RU" dirty="0" smtClean="0"/>
              <a:t>мероприятий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строгий контроль за выполнением администрациями объектов размещения и системы питания требований обслуживания </a:t>
            </a:r>
            <a:r>
              <a:rPr lang="ru-RU" dirty="0" smtClean="0"/>
              <a:t>туристов</a:t>
            </a:r>
            <a:endParaRPr lang="ru-RU" dirty="0"/>
          </a:p>
          <a:p>
            <a:r>
              <a:rPr lang="ru-RU" dirty="0" smtClean="0"/>
              <a:t>систематическое самообразование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917" y="702155"/>
            <a:ext cx="4471890" cy="29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209</TotalTime>
  <Words>436</Words>
  <Application>Microsoft Office PowerPoint</Application>
  <PresentationFormat>Широкоэкранный</PresentationFormat>
  <Paragraphs>61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Corbel</vt:lpstr>
      <vt:lpstr>Gill Sans MT</vt:lpstr>
      <vt:lpstr>Wingdings 2</vt:lpstr>
      <vt:lpstr>Дивиденд</vt:lpstr>
      <vt:lpstr>Экскурсионные бюро как основная часть туристской индустрии </vt:lpstr>
      <vt:lpstr>сущность</vt:lpstr>
      <vt:lpstr>Признаки</vt:lpstr>
      <vt:lpstr>Классификация</vt:lpstr>
      <vt:lpstr>Основные понятия</vt:lpstr>
      <vt:lpstr>формы обслуживания</vt:lpstr>
      <vt:lpstr>Организация экскурсионного обслуживания</vt:lpstr>
      <vt:lpstr>Требования и обязанности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Экскурсионные бюро как основная часть туристской индустрии </dc:title>
  <dc:creator>XE</dc:creator>
  <cp:lastModifiedBy>XE</cp:lastModifiedBy>
  <cp:revision>12</cp:revision>
  <dcterms:created xsi:type="dcterms:W3CDTF">2018-11-08T01:34:22Z</dcterms:created>
  <dcterms:modified xsi:type="dcterms:W3CDTF">2018-11-08T05:03:47Z</dcterms:modified>
</cp:coreProperties>
</file>