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3" r:id="rId6"/>
    <p:sldId id="260" r:id="rId7"/>
    <p:sldId id="261" r:id="rId8"/>
    <p:sldId id="265" r:id="rId9"/>
    <p:sldId id="266" r:id="rId10"/>
    <p:sldId id="267" r:id="rId11"/>
    <p:sldId id="269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25F44-19BB-4985-BE4C-97BE965B2789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1E10-C75B-4C66-A59D-0F3F3E4D4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1E10-C75B-4C66-A59D-0F3F3E4D42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6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1E10-C75B-4C66-A59D-0F3F3E4D42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3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1E10-C75B-4C66-A59D-0F3F3E4D42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4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1E10-C75B-4C66-A59D-0F3F3E4D42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8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22302"/>
            <a:ext cx="8461448" cy="1507086"/>
          </a:xfrm>
        </p:spPr>
        <p:txBody>
          <a:bodyPr/>
          <a:lstStyle/>
          <a:p>
            <a:pPr algn="l"/>
            <a:r>
              <a:rPr lang="ru-RU" sz="6600" dirty="0" smtClean="0">
                <a:solidFill>
                  <a:srgbClr val="C00000"/>
                </a:solidFill>
              </a:rPr>
              <a:t>Транспорт в туризме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137430"/>
            <a:ext cx="7016824" cy="603938"/>
          </a:xfrm>
        </p:spPr>
        <p:txBody>
          <a:bodyPr/>
          <a:lstStyle/>
          <a:p>
            <a:r>
              <a:rPr lang="ru-RU" dirty="0" smtClean="0"/>
              <a:t>Подготовила студентка Бондаренко Алла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16832"/>
            <a:ext cx="4672805" cy="42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05264" cy="1296144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Автотранспортные путешествия подразделяются: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368" y="2060848"/>
            <a:ext cx="397078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Неподчиняющийся расписанию туристский или чартерный транспорт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Частные автотранспортные средства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Прокат автотранспортных средств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Прочие средства сухопутного транспорта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2276872"/>
            <a:ext cx="54443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4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Сухопутный транспорт используется в туризме наиболее </a:t>
            </a:r>
            <a:r>
              <a:rPr lang="ru-RU" sz="3200" dirty="0" smtClean="0"/>
              <a:t>широко.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60960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Достоинства автомобильного </a:t>
            </a:r>
            <a:r>
              <a:rPr lang="ru-RU" sz="2000" dirty="0" smtClean="0">
                <a:solidFill>
                  <a:srgbClr val="C00000"/>
                </a:solidFill>
              </a:rPr>
              <a:t>транспорта: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988840"/>
            <a:ext cx="4041775" cy="60960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Недостатки автомобильного </a:t>
            </a:r>
            <a:r>
              <a:rPr lang="ru-RU" sz="2000" dirty="0" smtClean="0">
                <a:solidFill>
                  <a:srgbClr val="C00000"/>
                </a:solidFill>
              </a:rPr>
              <a:t>транспорта:</a:t>
            </a:r>
            <a:endParaRPr lang="ru-RU" sz="2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Мобильность</a:t>
            </a:r>
          </a:p>
          <a:p>
            <a:r>
              <a:rPr lang="ru-RU" dirty="0"/>
              <a:t>Доступность</a:t>
            </a:r>
          </a:p>
          <a:p>
            <a:r>
              <a:rPr lang="ru-RU" dirty="0"/>
              <a:t>Невысокие тарифы</a:t>
            </a:r>
          </a:p>
          <a:p>
            <a:r>
              <a:rPr lang="ru-RU" dirty="0"/>
              <a:t>Возможность транспортировки багажа</a:t>
            </a:r>
          </a:p>
          <a:p>
            <a:r>
              <a:rPr lang="ru-RU" dirty="0"/>
              <a:t>Возможность по пути следования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2204864"/>
            <a:ext cx="4041648" cy="39131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Невысокая вместимость</a:t>
            </a:r>
          </a:p>
          <a:p>
            <a:r>
              <a:rPr lang="ru-RU" dirty="0"/>
              <a:t>Эксплуатационная скорость</a:t>
            </a:r>
          </a:p>
          <a:p>
            <a:r>
              <a:rPr lang="ru-RU" dirty="0"/>
              <a:t>Загрязнение окружающей среды</a:t>
            </a:r>
          </a:p>
          <a:p>
            <a:r>
              <a:rPr lang="ru-RU" dirty="0"/>
              <a:t>Невысокий уровень комфорта при длительных путешествиях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9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21" y="-1107504"/>
            <a:ext cx="8280920" cy="36004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По состоянию на 2000 г. туристских и пассажирских перевозок в мире </a:t>
            </a:r>
            <a:r>
              <a:rPr lang="ru-RU" sz="2800" dirty="0" smtClean="0">
                <a:solidFill>
                  <a:srgbClr val="C00000"/>
                </a:solidFill>
              </a:rPr>
              <a:t>можно </a:t>
            </a:r>
            <a:r>
              <a:rPr lang="ru-RU" sz="2800" dirty="0">
                <a:solidFill>
                  <a:srgbClr val="C00000"/>
                </a:solidFill>
              </a:rPr>
              <a:t>дать следующую оценку распределения транспортных потоков перевозок механическими </a:t>
            </a:r>
            <a:r>
              <a:rPr lang="ru-RU" sz="2800" dirty="0" smtClean="0">
                <a:solidFill>
                  <a:srgbClr val="C00000"/>
                </a:solidFill>
              </a:rPr>
              <a:t>средствами: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810127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2400"/>
            <a:ext cx="68548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8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1600200"/>
          </a:xfrm>
        </p:spPr>
        <p:txBody>
          <a:bodyPr/>
          <a:lstStyle/>
          <a:p>
            <a:r>
              <a:rPr lang="ru-RU" sz="4800" dirty="0">
                <a:solidFill>
                  <a:srgbClr val="C00000"/>
                </a:solidFill>
              </a:rPr>
              <a:t>Менеджер по транспорту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7656" y="1700808"/>
            <a:ext cx="3096344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–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это человек ответственный за планирование, организацию и осуществления транспортных перевозок туристов к месту их прибытия или по маршруту.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9479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60648" y="-1467544"/>
            <a:ext cx="12097344" cy="3467471"/>
          </a:xfrm>
        </p:spPr>
        <p:txBody>
          <a:bodyPr/>
          <a:lstStyle/>
          <a:p>
            <a:r>
              <a:rPr lang="ru-RU" sz="6000" dirty="0" smtClean="0"/>
              <a:t>Спасибо за внимание 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040"/>
            <a:ext cx="9163000" cy="32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Транспортное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4492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A3A20"/>
              </a:buClr>
            </a:pPr>
            <a:r>
              <a:rPr lang="ru-RU" altLang="uk-UA" sz="2400" b="0" dirty="0">
                <a:solidFill>
                  <a:srgbClr val="6A3A20"/>
                </a:solidFill>
                <a:latin typeface="Constantia"/>
              </a:rPr>
              <a:t>Услуги перевозок туристов занимают одно из ведущих мест в составе туристского продукта. Это связано с тем, что все туристские маршруты (кроме пешеходных) предполагают, наличие транспорта для доставки путешествующих к месту отдыха или экскурсии и возвращения  домой. </a:t>
            </a:r>
          </a:p>
          <a:p>
            <a:pPr marL="0" lvl="0" indent="4492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A3A20"/>
              </a:buClr>
            </a:pPr>
            <a:r>
              <a:rPr lang="ru-RU" altLang="uk-UA" sz="2400" b="0" dirty="0">
                <a:solidFill>
                  <a:srgbClr val="6A3A20"/>
                </a:solidFill>
                <a:latin typeface="Constantia"/>
              </a:rPr>
              <a:t>Транспортное обеспечение является важнейшим элементом туристкой инфраструктуры и входит в основной комплекс услуг, включаемых в состав туристского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401215"/>
          </a:xfrm>
        </p:spPr>
        <p:txBody>
          <a:bodyPr/>
          <a:lstStyle/>
          <a:p>
            <a:r>
              <a:rPr lang="ru-RU" altLang="uk-UA" sz="3800" dirty="0">
                <a:solidFill>
                  <a:srgbClr val="C00000"/>
                </a:solidFill>
                <a:effectLst/>
                <a:latin typeface="Constantia"/>
              </a:rPr>
              <a:t>Транспортное обеспечение включает в себя: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132856"/>
            <a:ext cx="7882135" cy="4176464"/>
          </a:xfrm>
        </p:spPr>
        <p:txBody>
          <a:bodyPr>
            <a:normAutofit lnSpcReduction="10000"/>
          </a:bodyPr>
          <a:lstStyle/>
          <a:p>
            <a:pPr lvl="0" indent="450000" algn="l">
              <a:lnSpc>
                <a:spcPct val="120000"/>
              </a:lnSpc>
              <a:spcBef>
                <a:spcPts val="0"/>
              </a:spcBef>
              <a:buClr>
                <a:srgbClr val="6A3A2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6A3A20"/>
                </a:solidFill>
                <a:latin typeface="Constantia"/>
              </a:rPr>
              <a:t>Туристские перевозки – доставка туристов из места постоянного проживания к месту назначения и обратно; 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rgbClr val="6A3A20"/>
              </a:buClr>
              <a:defRPr/>
            </a:pPr>
            <a:endParaRPr lang="ru-RU" sz="2400" dirty="0">
              <a:solidFill>
                <a:srgbClr val="6A3A20"/>
              </a:solidFill>
              <a:latin typeface="Constantia"/>
            </a:endParaRPr>
          </a:p>
          <a:p>
            <a:pPr lvl="0" indent="450000" algn="l">
              <a:lnSpc>
                <a:spcPct val="120000"/>
              </a:lnSpc>
              <a:spcBef>
                <a:spcPts val="0"/>
              </a:spcBef>
              <a:buClr>
                <a:srgbClr val="6A3A2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6A3A20"/>
                </a:solidFill>
                <a:latin typeface="Constantia"/>
              </a:rPr>
              <a:t>Трансфер – предоставление транспортных средств для обеспечения встречи и проводов туристов;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rgbClr val="6A3A20"/>
              </a:buClr>
              <a:defRPr/>
            </a:pPr>
            <a:endParaRPr lang="ru-RU" sz="2400" dirty="0">
              <a:solidFill>
                <a:srgbClr val="6A3A20"/>
              </a:solidFill>
              <a:latin typeface="Constantia"/>
            </a:endParaRPr>
          </a:p>
          <a:p>
            <a:pPr lvl="0" indent="450000" algn="l">
              <a:lnSpc>
                <a:spcPct val="120000"/>
              </a:lnSpc>
              <a:spcBef>
                <a:spcPts val="0"/>
              </a:spcBef>
              <a:buClr>
                <a:srgbClr val="6A3A2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6A3A20"/>
                </a:solidFill>
                <a:latin typeface="Constantia"/>
              </a:rPr>
              <a:t>Обслуживание программных мероприятий – перемещение по маршруту, экскурсионное обслуживание.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97727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Воздушные </a:t>
            </a:r>
            <a:r>
              <a:rPr lang="ru-RU" dirty="0">
                <a:solidFill>
                  <a:srgbClr val="C00000"/>
                </a:solidFill>
              </a:rPr>
              <a:t>виды перевозок: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548680"/>
            <a:ext cx="3707904" cy="630932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вертолеты</a:t>
            </a:r>
            <a:endParaRPr lang="ru-RU" dirty="0">
              <a:solidFill>
                <a:schemeClr val="accent4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самолеты </a:t>
            </a:r>
            <a:r>
              <a:rPr lang="ru-RU" dirty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малой </a:t>
            </a: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авиации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гидросамолеты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широкофюзеляжные самолеты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сверхзвуковые лайнеры</a:t>
            </a:r>
            <a:endParaRPr lang="ru-RU" dirty="0">
              <a:solidFill>
                <a:schemeClr val="accent4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  <a:latin typeface="Palatino Linotype" pitchFamily="18" charset="0"/>
                <a:cs typeface="Times New Roman" pitchFamily="18" charset="0"/>
              </a:rPr>
              <a:t>космические аппараты</a:t>
            </a:r>
            <a:endParaRPr lang="ru-RU" dirty="0">
              <a:solidFill>
                <a:schemeClr val="accent4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988840"/>
            <a:ext cx="5088565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265" y="3573886"/>
            <a:ext cx="3809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Воздушный транспорт </a:t>
            </a:r>
            <a:r>
              <a:rPr lang="ru-RU" b="1" dirty="0" smtClean="0">
                <a:solidFill>
                  <a:srgbClr val="C00000"/>
                </a:solidFill>
              </a:rPr>
              <a:t>включает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5709" y="4211368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/>
                </a:solidFill>
              </a:rPr>
              <a:t>а</a:t>
            </a:r>
            <a:r>
              <a:rPr lang="ru-RU" dirty="0" smtClean="0">
                <a:solidFill>
                  <a:schemeClr val="accent4"/>
                </a:solidFill>
              </a:rPr>
              <a:t>виационные рейсы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5709" y="4603250"/>
            <a:ext cx="3333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/>
                </a:solidFill>
              </a:rPr>
              <a:t>рейсы вне расписания (в основном </a:t>
            </a:r>
            <a:r>
              <a:rPr lang="ru-RU" dirty="0" smtClean="0">
                <a:solidFill>
                  <a:schemeClr val="accent4"/>
                </a:solidFill>
              </a:rPr>
              <a:t>чартерные)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9809" y="5343599"/>
            <a:ext cx="2838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/>
                </a:solidFill>
              </a:rPr>
              <a:t>аренда летательных аппаратов с экипажем</a:t>
            </a:r>
          </a:p>
        </p:txBody>
      </p:sp>
    </p:spTree>
    <p:extLst>
      <p:ext uri="{BB962C8B-B14F-4D97-AF65-F5344CB8AC3E}">
        <p14:creationId xmlns:p14="http://schemas.microsoft.com/office/powerpoint/2010/main" val="42755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720080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4176464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бронирование мест и выкуп авиабилетов через агентства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авиакомпании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бронирование мест и выкуп авиабилетов через системы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бронирования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договор с авиакомпанией на квоту мест на регулярных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авиалиниях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агентское соглашение и работа в роли агентства по продаже авиабилетов для своих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туристов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организация чартерных авиарейсов под туристские перевозки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164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 рамках организации туристских путешествий существует несколько форм взаимодействия туристских фирм и авиа-компаний: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10184"/>
            <a:ext cx="4464739" cy="34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5688632" cy="2664296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C00000"/>
                </a:solidFill>
                <a:effectLst/>
              </a:rPr>
              <a:t>Согласно статистике темпы роста популярности авиатранспорта выше, чем автотранспорта, что обусловливается все большим расширением географии путешествий и существующей устойчивой тенденцией к сокращению сроков путешествия в пользу их частоты (рост краткосрочных туров на дальние расстояния).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 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568952" cy="4464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Преимущества авиаперелетов 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возможность в считанные часы преодолеть тысячи километров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абота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компаний о качестве сервиса (еда , напитки ,размещение на удобных сидениях).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рекрасные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виды, открывающиеся из иллюминатора самолёта.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ростая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процедура бронирования билетов.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Недостатки авиаперелетов: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ысокая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стоимость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билетов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одверженность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риску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аварий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перенос или отмена авиарейсов при сложных метеорологических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условиях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ч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астые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задержки выдачи багажа.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696744" cy="216024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Перевозки </a:t>
            </a:r>
            <a:r>
              <a:rPr lang="ru-RU" sz="3600" dirty="0">
                <a:solidFill>
                  <a:srgbClr val="C00000"/>
                </a:solidFill>
              </a:rPr>
              <a:t>водным речным и морским транспортом: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70" y="15594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9015"/>
            <a:ext cx="5351474" cy="36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26138" y="859627"/>
            <a:ext cx="3898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000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4"/>
                </a:solidFill>
              </a:rPr>
              <a:t>плоты и гребные </a:t>
            </a:r>
            <a:r>
              <a:rPr lang="ru-RU" sz="1600" b="1" dirty="0" smtClean="0">
                <a:solidFill>
                  <a:schemeClr val="accent4"/>
                </a:solidFill>
              </a:rPr>
              <a:t>лодки</a:t>
            </a:r>
            <a:endParaRPr lang="ru-RU" sz="1600" b="1" dirty="0">
              <a:solidFill>
                <a:schemeClr val="accent4"/>
              </a:solidFill>
            </a:endParaRPr>
          </a:p>
          <a:p>
            <a:pPr marL="44865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/>
                </a:solidFill>
              </a:rPr>
              <a:t>парусные суда</a:t>
            </a:r>
            <a:endParaRPr lang="ru-RU" sz="1600" b="1" dirty="0">
              <a:solidFill>
                <a:schemeClr val="accent4"/>
              </a:solidFill>
            </a:endParaRPr>
          </a:p>
          <a:p>
            <a:pPr marL="44865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/>
                </a:solidFill>
              </a:rPr>
              <a:t>лодки </a:t>
            </a:r>
            <a:r>
              <a:rPr lang="ru-RU" sz="1600" b="1" dirty="0">
                <a:solidFill>
                  <a:schemeClr val="accent4"/>
                </a:solidFill>
              </a:rPr>
              <a:t>и суда маломерного флота с механическим </a:t>
            </a:r>
            <a:r>
              <a:rPr lang="ru-RU" sz="1600" b="1" dirty="0" smtClean="0">
                <a:solidFill>
                  <a:schemeClr val="accent4"/>
                </a:solidFill>
              </a:rPr>
              <a:t>приводом</a:t>
            </a:r>
            <a:endParaRPr lang="ru-RU" sz="1600" b="1" dirty="0">
              <a:solidFill>
                <a:schemeClr val="accent4"/>
              </a:solidFill>
            </a:endParaRPr>
          </a:p>
          <a:p>
            <a:pPr marL="44865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/>
                </a:solidFill>
              </a:rPr>
              <a:t>речные </a:t>
            </a:r>
            <a:r>
              <a:rPr lang="ru-RU" sz="1600" b="1" dirty="0">
                <a:solidFill>
                  <a:schemeClr val="accent4"/>
                </a:solidFill>
              </a:rPr>
              <a:t>и морские </a:t>
            </a:r>
            <a:r>
              <a:rPr lang="ru-RU" sz="1600" b="1" dirty="0" smtClean="0">
                <a:solidFill>
                  <a:schemeClr val="accent4"/>
                </a:solidFill>
              </a:rPr>
              <a:t>суда</a:t>
            </a:r>
            <a:endParaRPr lang="ru-RU" sz="1600" b="1" dirty="0">
              <a:solidFill>
                <a:schemeClr val="accent4"/>
              </a:solidFill>
            </a:endParaRPr>
          </a:p>
          <a:p>
            <a:pPr marL="44865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/>
                </a:solidFill>
              </a:rPr>
              <a:t>суда </a:t>
            </a:r>
            <a:r>
              <a:rPr lang="ru-RU" sz="1600" b="1" dirty="0">
                <a:solidFill>
                  <a:schemeClr val="accent4"/>
                </a:solidFill>
              </a:rPr>
              <a:t>на воздушной </a:t>
            </a:r>
            <a:r>
              <a:rPr lang="ru-RU" sz="1600" b="1" dirty="0" smtClean="0">
                <a:solidFill>
                  <a:schemeClr val="accent4"/>
                </a:solidFill>
              </a:rPr>
              <a:t>подушке</a:t>
            </a:r>
            <a:endParaRPr lang="ru-RU" sz="1600" b="1" dirty="0">
              <a:solidFill>
                <a:schemeClr val="accent4"/>
              </a:solidFill>
            </a:endParaRPr>
          </a:p>
          <a:p>
            <a:pPr marL="44865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/>
                </a:solidFill>
              </a:rPr>
              <a:t>подводные суда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4526" y="3121465"/>
            <a:ext cx="36263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a typeface="+mj-ea"/>
                <a:cs typeface="+mj-cs"/>
              </a:rPr>
              <a:t>Необходимо </a:t>
            </a:r>
            <a:r>
              <a:rPr lang="ru-RU" sz="2400" dirty="0">
                <a:solidFill>
                  <a:srgbClr val="C00000"/>
                </a:solidFill>
                <a:ea typeface="+mj-ea"/>
                <a:cs typeface="+mj-cs"/>
              </a:rPr>
              <a:t>различать</a:t>
            </a:r>
            <a:r>
              <a:rPr lang="ru-RU" sz="2400" dirty="0" smtClean="0">
                <a:solidFill>
                  <a:srgbClr val="C00000"/>
                </a:solidFill>
                <a:ea typeface="+mj-ea"/>
                <a:cs typeface="+mj-cs"/>
              </a:rPr>
              <a:t>:</a:t>
            </a:r>
            <a:br>
              <a:rPr lang="ru-RU" sz="2400" dirty="0" smtClean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1592" y="3698970"/>
            <a:ext cx="367240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C00000"/>
                </a:solidFill>
                <a:latin typeface="Century Gothic"/>
              </a:rPr>
              <a:t>а)</a:t>
            </a:r>
            <a:r>
              <a:rPr lang="ru-RU" sz="1600" b="1" dirty="0">
                <a:solidFill>
                  <a:prstClr val="black">
                    <a:tint val="75000"/>
                  </a:prstClr>
                </a:solidFill>
                <a:latin typeface="Century Gothic"/>
              </a:rPr>
              <a:t> </a:t>
            </a:r>
            <a:r>
              <a:rPr lang="ru-RU" sz="1600" dirty="0">
                <a:solidFill>
                  <a:srgbClr val="846648"/>
                </a:solidFill>
                <a:latin typeface="Century Gothic"/>
              </a:rPr>
              <a:t>пассажирские суда, используемые преимущественно для линейных перевозок туристов по заранее установленным расписаниям движения;</a:t>
            </a:r>
          </a:p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rgbClr val="C00000"/>
                </a:solidFill>
                <a:latin typeface="Century Gothic"/>
              </a:rPr>
              <a:t>б) </a:t>
            </a:r>
            <a:r>
              <a:rPr lang="ru-RU" sz="1600" dirty="0">
                <a:solidFill>
                  <a:srgbClr val="846648"/>
                </a:solidFill>
                <a:latin typeface="Century Gothic"/>
              </a:rPr>
              <a:t>круизные суда на речных и морских маршрутах, выполняющие рейсы по эксклюзивным расписаниям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764151"/>
            <a:ext cx="5012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В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одный транспорт: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м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орской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речной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Roboto-Regular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Roboto-Regular"/>
              </a:rPr>
              <a:t>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48871" y="238283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Недостатки водного транспорта: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невысокая </a:t>
            </a:r>
            <a:r>
              <a:rPr lang="ru-RU" sz="1600" dirty="0"/>
              <a:t>скорость движения транспортных </a:t>
            </a:r>
            <a:r>
              <a:rPr lang="ru-RU" sz="1600" dirty="0" smtClean="0"/>
              <a:t>средств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ограниченная </a:t>
            </a:r>
            <a:r>
              <a:rPr lang="ru-RU" sz="1600" dirty="0" smtClean="0"/>
              <a:t>мобильность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синдром замкнутого </a:t>
            </a:r>
            <a:r>
              <a:rPr lang="ru-RU" sz="1600" dirty="0" smtClean="0"/>
              <a:t>пространства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подверженность </a:t>
            </a:r>
            <a:r>
              <a:rPr lang="ru-RU" sz="1600" dirty="0"/>
              <a:t>части людей морской </a:t>
            </a:r>
            <a:r>
              <a:rPr lang="ru-RU" sz="1600" dirty="0" smtClean="0"/>
              <a:t>болезни</a:t>
            </a:r>
            <a:endParaRPr lang="ru-RU" sz="1600" dirty="0"/>
          </a:p>
          <a:p>
            <a:pPr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в ряде случаев высокие тарифы и другие факторы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18300" y="2852936"/>
            <a:ext cx="4041648" cy="452628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rgbClr val="C00000"/>
                </a:solidFill>
              </a:rPr>
              <a:t>Преимущества водного транспорта: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высокий уровень комфорта;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значительный </a:t>
            </a:r>
            <a:r>
              <a:rPr lang="ru-RU" dirty="0"/>
              <a:t>объем единовременной загрузки (1000 человек и более);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возможность </a:t>
            </a:r>
            <a:r>
              <a:rPr lang="ru-RU" dirty="0"/>
              <a:t>реализации различных видов и целей туризма (познавательный туризм, бизнес-туризм, </a:t>
            </a:r>
            <a:r>
              <a:rPr lang="ru-RU" dirty="0" smtClean="0"/>
              <a:t>учебный туризм, </a:t>
            </a:r>
            <a:r>
              <a:rPr lang="ru-RU" dirty="0" err="1" smtClean="0"/>
              <a:t>шоп</a:t>
            </a:r>
            <a:r>
              <a:rPr lang="ru-RU" dirty="0" smtClean="0"/>
              <a:t>-туризм, паломнический </a:t>
            </a:r>
            <a:r>
              <a:rPr lang="ru-RU" dirty="0"/>
              <a:t>туризм и пр.);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возможность </a:t>
            </a:r>
            <a:r>
              <a:rPr lang="ru-RU" dirty="0"/>
              <a:t>полноценного отдыха;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полный </a:t>
            </a:r>
            <a:r>
              <a:rPr lang="ru-RU" dirty="0"/>
              <a:t>комплекс жизнеобеспечения.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60648"/>
            <a:ext cx="3756289" cy="244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543"/>
            <a:ext cx="4380075" cy="24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40827"/>
            <a:ext cx="8229600" cy="1600200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C00000"/>
                </a:solidFill>
              </a:rPr>
              <a:t>Сухопутный транспорт: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196752"/>
            <a:ext cx="546213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994769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механические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средства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автомобильные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транспорт (колесный, шнековый, гусеничный и иной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рельсовый транспорт (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железные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дороги, метро, трамваи, фуникулеры, канатные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дороги)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средства транспорта на воздушной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подушке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860" y="479283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железнодорожный транспорт – регулярные рейсы, специальные туристские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составы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автобусный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транспорт – регулярные рейсы, специальные туристские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автобусы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частные автомобили – такси и арендуемые автомобили с водителями, арендуемые автомобили, собственные автомобили, дома на колесах, автостоп («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хитч-хайтинг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»), прочие средства (мотоцикл,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велосипед)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332</TotalTime>
  <Words>644</Words>
  <Application>Microsoft Office PowerPoint</Application>
  <PresentationFormat>Экран (4:3)</PresentationFormat>
  <Paragraphs>101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Транспорт в туризме</vt:lpstr>
      <vt:lpstr>Транспортное обеспечение</vt:lpstr>
      <vt:lpstr>Транспортное обеспечение включает в себя:</vt:lpstr>
      <vt:lpstr>Воздушные виды перевозок: </vt:lpstr>
      <vt:lpstr>Презентация PowerPoint</vt:lpstr>
      <vt:lpstr>Согласно статистике темпы роста популярности авиатранспорта выше, чем автотранспорта, что обусловливается все большим расширением географии путешествий и существующей устойчивой тенденцией к сокращению сроков путешествия в пользу их частоты (рост краткосрочных туров на дальние расстояния).      </vt:lpstr>
      <vt:lpstr>Перевозки водным речным и морским транспортом: </vt:lpstr>
      <vt:lpstr>Презентация PowerPoint</vt:lpstr>
      <vt:lpstr>Сухопутный транспорт:</vt:lpstr>
      <vt:lpstr>Автотранспортные путешествия подразделяются:</vt:lpstr>
      <vt:lpstr>Сухопутный транспорт используется в туризме наиболее широко.</vt:lpstr>
      <vt:lpstr>По состоянию на 2000 г. туристских и пассажирских перевозок в мире можно дать следующую оценку распределения транспортных потоков перевозок механическими средствами:</vt:lpstr>
      <vt:lpstr>Менеджер по транспорту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в тистской индустрии</dc:title>
  <dc:creator>User444</dc:creator>
  <cp:lastModifiedBy>User444</cp:lastModifiedBy>
  <cp:revision>21</cp:revision>
  <dcterms:created xsi:type="dcterms:W3CDTF">2018-11-07T13:16:55Z</dcterms:created>
  <dcterms:modified xsi:type="dcterms:W3CDTF">2018-11-08T05:30:52Z</dcterms:modified>
</cp:coreProperties>
</file>