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70" r:id="rId3"/>
    <p:sldId id="257" r:id="rId4"/>
    <p:sldId id="265" r:id="rId5"/>
    <p:sldId id="267" r:id="rId6"/>
    <p:sldId id="268" r:id="rId7"/>
    <p:sldId id="272" r:id="rId8"/>
    <p:sldId id="261" r:id="rId9"/>
    <p:sldId id="262" r:id="rId10"/>
    <p:sldId id="259" r:id="rId11"/>
    <p:sldId id="266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5833" autoAdjust="0"/>
  </p:normalViewPr>
  <p:slideViewPr>
    <p:cSldViewPr>
      <p:cViewPr>
        <p:scale>
          <a:sx n="74" d="100"/>
          <a:sy n="74" d="100"/>
        </p:scale>
        <p:origin x="-10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63-4BEA-8EC1-D38CD9A0280E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63-4BEA-8EC1-D38CD9A0280E}"/>
              </c:ext>
            </c:extLst>
          </c:dPt>
          <c:dPt>
            <c:idx val="2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63-4BEA-8EC1-D38CD9A0280E}"/>
              </c:ext>
            </c:extLst>
          </c:dPt>
          <c:cat>
            <c:strRef>
              <c:f>Лист1!$A$2:$A$3</c:f>
              <c:strCache>
                <c:ptCount val="2"/>
                <c:pt idx="0">
                  <c:v>региональные налоги</c:v>
                </c:pt>
                <c:pt idx="1">
                  <c:v>иные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15.3</c:v>
                </c:pt>
                <c:pt idx="1">
                  <c:v>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63-4BEA-8EC1-D38CD9A02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местные налоги</c:v>
                </c:pt>
                <c:pt idx="1">
                  <c:v>иные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24.6</c:v>
                </c:pt>
                <c:pt idx="1">
                  <c:v>75.400000000000006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E7-4C65-8901-B423742D8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96831462148632"/>
          <c:y val="0.44512445319335081"/>
          <c:w val="0.22549557056140715"/>
          <c:h val="0.1541955380577427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местные налоги</c:v>
                </c:pt>
                <c:pt idx="1">
                  <c:v>иные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12.9</c:v>
                </c:pt>
                <c:pt idx="1">
                  <c:v>87.1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16854649000347"/>
          <c:y val="0.38383325566209942"/>
          <c:w val="0.27923197658888965"/>
          <c:h val="0.160133193086072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местным налогам и сборам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недоимка</c:v>
                </c:pt>
                <c:pt idx="1">
                  <c:v>урегулированная задолженность</c:v>
                </c:pt>
                <c:pt idx="2">
                  <c:v>недоимка</c:v>
                </c:pt>
                <c:pt idx="3">
                  <c:v>урегулированная задолженность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48.2</c:v>
                </c:pt>
                <c:pt idx="1">
                  <c:v>12</c:v>
                </c:pt>
                <c:pt idx="2">
                  <c:v>67.7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21-44EE-BE70-FEAEF17FE2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региональным налогам и сборам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недоимка</c:v>
                </c:pt>
                <c:pt idx="1">
                  <c:v>урегулированная задолженность</c:v>
                </c:pt>
                <c:pt idx="2">
                  <c:v>недоимка</c:v>
                </c:pt>
                <c:pt idx="3">
                  <c:v>урегулированная задолженность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108.4</c:v>
                </c:pt>
                <c:pt idx="1">
                  <c:v>28.4</c:v>
                </c:pt>
                <c:pt idx="2">
                  <c:v>142</c:v>
                </c:pt>
                <c:pt idx="3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21-44EE-BE70-FEAEF17FE2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федеральным налогам и сборам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недоимка</c:v>
                </c:pt>
                <c:pt idx="1">
                  <c:v>урегулированная задолженность</c:v>
                </c:pt>
                <c:pt idx="2">
                  <c:v>недоимка</c:v>
                </c:pt>
                <c:pt idx="3">
                  <c:v>урегулированная задолженность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314.89999999999998</c:v>
                </c:pt>
                <c:pt idx="1">
                  <c:v>287.7</c:v>
                </c:pt>
                <c:pt idx="2">
                  <c:v>385.3</c:v>
                </c:pt>
                <c:pt idx="3">
                  <c:v>373.7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21-44EE-BE70-FEAEF17FE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120384"/>
        <c:axId val="31126272"/>
      </c:barChart>
      <c:catAx>
        <c:axId val="3112038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31126272"/>
        <c:crosses val="autoZero"/>
        <c:auto val="0"/>
        <c:lblAlgn val="ctr"/>
        <c:lblOffset val="100"/>
        <c:noMultiLvlLbl val="0"/>
      </c:catAx>
      <c:valAx>
        <c:axId val="3112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2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89815360294481"/>
          <c:y val="0.58876793525809279"/>
          <c:w val="0.32160847332823939"/>
          <c:h val="0.3780196850393700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74AC-4D3C-4EDA-89C8-CC30EC03C894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BD86-43C2-4CED-8ADA-1287F424D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3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3672408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А.Б. Карасинцева</a:t>
            </a:r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1 курса МИЭМИС,</a:t>
            </a:r>
          </a:p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гр. 2601А.</a:t>
            </a:r>
          </a:p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к.э.н., доцент </a:t>
            </a:r>
          </a:p>
          <a:p>
            <a:r>
              <a:rPr lang="ru-RU" sz="5500" b="0" cap="none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Е.В. Дьякова</a:t>
            </a:r>
            <a:endParaRPr lang="ru-RU" sz="5500" b="0" cap="none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2880320"/>
          </a:xfrm>
        </p:spPr>
        <p:txBody>
          <a:bodyPr>
            <a:noAutofit/>
          </a:bodyPr>
          <a:lstStyle/>
          <a:p>
            <a:r>
              <a:rPr lang="ru-RU" sz="6000" b="1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НАЛОГОВ </a:t>
            </a:r>
            <a:br>
              <a:rPr lang="ru-RU" sz="6000" b="1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ФОРМИРОВАНИИ ДОХОДОВ БЮДЖЕТА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2" y="3598342"/>
            <a:ext cx="3303587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6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534400" cy="9749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Рисунок </a:t>
            </a:r>
            <a:r>
              <a:rPr lang="ru-RU" sz="2000" b="1" dirty="0" smtClean="0">
                <a:solidFill>
                  <a:schemeClr val="tx1"/>
                </a:solidFill>
              </a:rPr>
              <a:t>4 </a:t>
            </a:r>
            <a:r>
              <a:rPr lang="ru-RU" sz="2000" b="1" dirty="0">
                <a:solidFill>
                  <a:schemeClr val="tx1"/>
                </a:solidFill>
              </a:rPr>
              <a:t>– Структура задолженности по налоговым платежам в консолидированный бюджет Российской Федерации за 2015-2016 гг., млрд.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910385"/>
              </p:ext>
            </p:extLst>
          </p:nvPr>
        </p:nvGraphicFramePr>
        <p:xfrm>
          <a:off x="271739" y="18864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6382" y="1700808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385,3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1422" y="2723278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373,7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5388" y="480087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2015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4663" y="480087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2016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65235" y="3854651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67,7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5145" y="4038088"/>
            <a:ext cx="441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9,6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2054428" y="3507440"/>
            <a:ext cx="195959" cy="2390911"/>
          </a:xfrm>
          <a:prstGeom prst="rightBrace">
            <a:avLst>
              <a:gd name="adj1" fmla="val 8333"/>
              <a:gd name="adj2" fmla="val 472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51" y="4618188"/>
            <a:ext cx="2502493" cy="17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7676" y="3899588"/>
            <a:ext cx="459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16,9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46409" y="3230850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142,0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9166" y="3926543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48,2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7869" y="3374691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108,4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29166" y="2204864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314,9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9524" y="4021145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12,0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79524" y="3880167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28,4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83343" y="2858709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287,7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7601"/>
            <a:ext cx="2188800" cy="13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Таблица 4 – Основные показатели контрольной деятельности Федеральной налоговой службы Российской Федерации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0355235"/>
              </p:ext>
            </p:extLst>
          </p:nvPr>
        </p:nvGraphicFramePr>
        <p:xfrm>
          <a:off x="827584" y="1772816"/>
          <a:ext cx="7848873" cy="2005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0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2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2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2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2014 г.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</a:rPr>
                        <a:t>2015 г.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/>
                        <a:t>Количество выездных </a:t>
                      </a:r>
                    </a:p>
                    <a:p>
                      <a:pPr algn="l"/>
                      <a:r>
                        <a:rPr lang="ru-RU" sz="1800" b="0" i="0" dirty="0"/>
                        <a:t>налоговых проверок, (тыс. ед.)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36,0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31,0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Доначислено на одну выездную проверку, (млн. руб.)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13,7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Отношение задолженности 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поступлениям,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/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/>
                        <a:t>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/>
                        <a:t>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C:\Users\Администратор\Downloads\b23e49b0dd2e4c4da0cf65d9986608f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"/>
          <a:stretch/>
        </p:blipFill>
        <p:spPr bwMode="auto">
          <a:xfrm>
            <a:off x="2915819" y="4077072"/>
            <a:ext cx="3268438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8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E8B7B7">
                    <a:lumMod val="10000"/>
                  </a:srgbClr>
                </a:solidFill>
                <a:ea typeface="+mn-ea"/>
                <a:cs typeface="+mn-cs"/>
              </a:rPr>
              <a:t>Основные направления по совершенствованию формирования налоговых доходов бюджетов бюджетной системы Российской Федерации: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9552" y="1340768"/>
            <a:ext cx="8503920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/>
              <a:t>Совершенствование бюджетного законодательства и законодательства о налогах и сборах в области распределения налогов по уровню взимания, поскольку различия в пропорциях поступления налоговых доходов крайне велики;</a:t>
            </a:r>
          </a:p>
          <a:p>
            <a:pPr marL="514350" indent="-51435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/>
              <a:t>Обеспечение соблюдения законодательства о налогах и сборах. Повышение эффективности использования инструментов налогового администрирования, направленных на мотивирование налогоплательщиков </a:t>
            </a:r>
            <a:r>
              <a:rPr lang="ru-RU" sz="2400" dirty="0" smtClean="0"/>
              <a:t>к </a:t>
            </a:r>
            <a:r>
              <a:rPr lang="ru-RU" sz="2400" dirty="0"/>
              <a:t>добровольной уплате </a:t>
            </a:r>
            <a:r>
              <a:rPr lang="ru-RU" sz="2400" dirty="0" smtClean="0"/>
              <a:t>налогов и сборов;</a:t>
            </a:r>
            <a:endParaRPr lang="ru-RU" sz="2400" dirty="0"/>
          </a:p>
          <a:p>
            <a:pPr marL="514350" indent="-51435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/>
              <a:t>Устранение недостатков в сфере наиболее «проблемных» налогов;</a:t>
            </a:r>
          </a:p>
          <a:p>
            <a:pPr marL="514350" indent="-51435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/>
              <a:t>Повышение эффективности мер урегулирования задолженности по </a:t>
            </a:r>
            <a:r>
              <a:rPr lang="ru-RU" sz="2400" dirty="0" smtClean="0"/>
              <a:t>налогам и сборам, </a:t>
            </a:r>
            <a:r>
              <a:rPr lang="ru-RU" sz="2400" dirty="0"/>
              <a:t>снижение рисков образования новой задолженности;</a:t>
            </a:r>
          </a:p>
          <a:p>
            <a:pPr marL="514350" indent="-51435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Формирование эффективной </a:t>
            </a:r>
            <a:r>
              <a:rPr lang="ru-RU" sz="2400" dirty="0"/>
              <a:t>системы управления качеством на всех уровнях деятельности Федеральной налоговой службы </a:t>
            </a:r>
            <a:r>
              <a:rPr lang="ru-RU" sz="2400" dirty="0" smtClean="0"/>
              <a:t>Российской Федерации.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87806"/>
            <a:ext cx="2450508" cy="15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02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Распределение налогов по уровням бюджетов бюджетной системы Российской Федерации (ст. 50, 56, 61 БК РФ)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6244377"/>
              </p:ext>
            </p:extLst>
          </p:nvPr>
        </p:nvGraphicFramePr>
        <p:xfrm>
          <a:off x="301625" y="1527175"/>
          <a:ext cx="8504238" cy="4759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2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налоговых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Налог на добавленную стоимость;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акцизы; НДФЛ;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налог на прибыль организаций; налог на добычу полезных ископаемых;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водный налог;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сборы за пользование объектами животного мира и за пользование объектами водных биологических ресурсов;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Бюджеты субъектов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 нормативу 100%: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налог на игорный бизнес;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Местные бюджеты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 нормативу 100%: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лиц;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4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9749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Таблица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– Удельный вес налоговых доходов в общем объеме доходов бюджетов различных уровней бюджетной системы Российской Федерации за 2013-2015 гг., %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1999079"/>
              </p:ext>
            </p:extLst>
          </p:nvPr>
        </p:nvGraphicFramePr>
        <p:xfrm>
          <a:off x="1187624" y="1628800"/>
          <a:ext cx="6706964" cy="259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0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Уровень бюджета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федеральный бюджет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краевой бюджет Алтайского края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городской бюджет г. Барнаула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45,4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районный бюджет Первомайского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23120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58" y="5157192"/>
            <a:ext cx="8534400" cy="75895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1 – Удельный вес региональных налогов в общем объеме налоговых доходов краевого бюджета Алтайского края за 2015 г.,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5837896"/>
              </p:ext>
            </p:extLst>
          </p:nvPr>
        </p:nvGraphicFramePr>
        <p:xfrm>
          <a:off x="1295636" y="476672"/>
          <a:ext cx="7128792" cy="456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9792" y="328539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84,7%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26876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15,3%</a:t>
            </a:r>
          </a:p>
        </p:txBody>
      </p:sp>
    </p:spTree>
    <p:extLst>
      <p:ext uri="{BB962C8B-B14F-4D97-AF65-F5344CB8AC3E}">
        <p14:creationId xmlns:p14="http://schemas.microsoft.com/office/powerpoint/2010/main" val="364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534400" cy="758952"/>
          </a:xfrm>
        </p:spPr>
        <p:txBody>
          <a:bodyPr/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2 – Удельный вес местных налогов в общем объеме налоговых доходов городского бюджета города Барнаула за 2015 г., %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7442958"/>
              </p:ext>
            </p:extLst>
          </p:nvPr>
        </p:nvGraphicFramePr>
        <p:xfrm>
          <a:off x="323528" y="476672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5976" y="1628800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24,6%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284984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75,4%</a:t>
            </a:r>
          </a:p>
        </p:txBody>
      </p:sp>
    </p:spTree>
    <p:extLst>
      <p:ext uri="{BB962C8B-B14F-4D97-AF65-F5344CB8AC3E}">
        <p14:creationId xmlns:p14="http://schemas.microsoft.com/office/powerpoint/2010/main" val="9322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534400" cy="75895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Рисунок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– Удельный вес местных налогов в общем объеме налоговых доходов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районного бюджета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Первомайского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района за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2015 г.,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4617382"/>
              </p:ext>
            </p:extLst>
          </p:nvPr>
        </p:nvGraphicFramePr>
        <p:xfrm>
          <a:off x="1187624" y="548680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07904" y="1340767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12,9%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0098" y="3258451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87,1%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блица 3 – Структура исполнения налоговых доходов бюджетов различных уровней бюджетной системы Российской Федерации за 2013-2015 гг.,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2705262"/>
              </p:ext>
            </p:extLst>
          </p:nvPr>
        </p:nvGraphicFramePr>
        <p:xfrm>
          <a:off x="301625" y="1527175"/>
          <a:ext cx="8504240" cy="320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26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Уровень бюджета</a:t>
                      </a:r>
                      <a:endParaRPr lang="ru-RU" b="0" i="1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2013 год</a:t>
                      </a:r>
                      <a:endParaRPr lang="ru-RU" b="0" i="1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2014 год</a:t>
                      </a:r>
                      <a:endParaRPr lang="ru-RU" b="0" i="1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2015 год</a:t>
                      </a:r>
                      <a:endParaRPr lang="ru-RU" b="0" i="1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федеральный бюджет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100,1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101,5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100,5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краевой бюджет Алтайского края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100,9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102,4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101,3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городской бюджет г. Барнаула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102,0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101,3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100,7</a:t>
                      </a:r>
                      <a:endParaRPr lang="ru-RU" dirty="0">
                        <a:solidFill>
                          <a:srgbClr val="2A515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районный бюджет Первомайского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3158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0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076164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2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Наиболее «проблемные» налоги в налоговой системе Российской Федерации: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769701"/>
            <a:ext cx="3494752" cy="2112435"/>
          </a:xfrm>
          <a:prstGeom prst="ellipse">
            <a:avLst/>
          </a:prstGeom>
          <a:ln w="12700">
            <a:solidFill>
              <a:schemeClr val="accent6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Clr>
                <a:schemeClr val="accent6">
                  <a:lumMod val="25000"/>
                </a:schemeClr>
              </a:buClr>
              <a:buNone/>
            </a:pPr>
            <a:r>
              <a:rPr lang="ru-RU" sz="2600" dirty="0">
                <a:solidFill>
                  <a:schemeClr val="accent6">
                    <a:lumMod val="25000"/>
                  </a:schemeClr>
                </a:solidFill>
              </a:rPr>
              <a:t>Налог на имущество физических лиц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35696" y="1196752"/>
            <a:ext cx="1008112" cy="432048"/>
          </a:xfrm>
          <a:prstGeom prst="straightConnector1">
            <a:avLst/>
          </a:prstGeom>
          <a:ln>
            <a:solidFill>
              <a:schemeClr val="accent6">
                <a:lumMod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6" y="1179877"/>
            <a:ext cx="1152129" cy="6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059832" y="1196752"/>
            <a:ext cx="1045122" cy="2736304"/>
          </a:xfrm>
          <a:prstGeom prst="straightConnector1">
            <a:avLst/>
          </a:prstGeom>
          <a:ln>
            <a:solidFill>
              <a:schemeClr val="accent6">
                <a:lumMod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6016" y="1196752"/>
            <a:ext cx="1151662" cy="2880320"/>
          </a:xfrm>
          <a:prstGeom prst="straightConnector1">
            <a:avLst/>
          </a:prstGeom>
          <a:ln>
            <a:solidFill>
              <a:schemeClr val="accent6">
                <a:lumMod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600" y="1628800"/>
            <a:ext cx="3168352" cy="1872208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25000"/>
                  </a:schemeClr>
                </a:solidFill>
              </a:rPr>
              <a:t>НДФЛ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67678" y="1631765"/>
            <a:ext cx="3240360" cy="2016224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25000"/>
                  </a:schemeClr>
                </a:solidFill>
              </a:rPr>
              <a:t>Земельный налог</a:t>
            </a:r>
          </a:p>
        </p:txBody>
      </p:sp>
      <p:sp>
        <p:nvSpPr>
          <p:cNvPr id="9" name="Овал 8"/>
          <p:cNvSpPr/>
          <p:nvPr/>
        </p:nvSpPr>
        <p:spPr>
          <a:xfrm>
            <a:off x="4403415" y="4005064"/>
            <a:ext cx="4368467" cy="2016224"/>
          </a:xfrm>
          <a:prstGeom prst="ellipse">
            <a:avLst/>
          </a:prstGeom>
          <a:noFill/>
          <a:ln w="12700">
            <a:solidFill>
              <a:schemeClr val="accent6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25000"/>
                  </a:schemeClr>
                </a:solidFill>
              </a:rPr>
              <a:t>Патентная система налогообложения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12846"/>
          <a:stretch/>
        </p:blipFill>
        <p:spPr bwMode="auto">
          <a:xfrm>
            <a:off x="3432641" y="2889143"/>
            <a:ext cx="1886490" cy="11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1511</TotalTime>
  <Words>533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РОЛЬ НАЛОГОВ  В ФОРМИРОВАНИИ ДОХОДОВ БЮДЖЕТА</vt:lpstr>
      <vt:lpstr>Презентация PowerPoint</vt:lpstr>
      <vt:lpstr>  Таблица 1 – Распределение налогов по уровням бюджетов бюджетной системы Российской Федерации (ст. 50, 56, 61 БК РФ)</vt:lpstr>
      <vt:lpstr>Таблица 2 – Удельный вес налоговых доходов в общем объеме доходов бюджетов различных уровней бюджетной системы Российской Федерации за 2013-2015 гг., %</vt:lpstr>
      <vt:lpstr>Рисунок 1 – Удельный вес региональных налогов в общем объеме налоговых доходов краевого бюджета Алтайского края за 2015 г., %</vt:lpstr>
      <vt:lpstr>Рисунок 2 – Удельный вес местных налогов в общем объеме налоговых доходов городского бюджета города Барнаула за 2015 г., %</vt:lpstr>
      <vt:lpstr>Рисунок 3 – Удельный вес местных налогов в общем объеме налоговых доходов районного бюджета Первомайского района за 2015 г., %</vt:lpstr>
      <vt:lpstr>Таблица 3 – Структура исполнения налоговых доходов бюджетов различных уровней бюджетной системы Российской Федерации за 2013-2015 гг., %</vt:lpstr>
      <vt:lpstr>Наиболее «проблемные» налоги в налоговой системе Российской Федерации:</vt:lpstr>
      <vt:lpstr>Рисунок 4 – Структура задолженности по налоговым платежам в консолидированный бюджет Российской Федерации за 2015-2016 гг., млрд. руб.</vt:lpstr>
      <vt:lpstr>Таблица 4 – Основные показатели контрольной деятельности Федеральной налоговой службы Российской Федерации</vt:lpstr>
      <vt:lpstr>Основные направления по совершенствованию формирования налоговых доходов бюджетов бюджетной системы Российской Федерации: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Angela Karasintseva</dc:creator>
  <cp:lastModifiedBy>Пользователь Windows</cp:lastModifiedBy>
  <cp:revision>80</cp:revision>
  <dcterms:created xsi:type="dcterms:W3CDTF">2017-04-10T13:22:44Z</dcterms:created>
  <dcterms:modified xsi:type="dcterms:W3CDTF">2017-04-26T13:24:46Z</dcterms:modified>
</cp:coreProperties>
</file>