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5"/>
  </p:notesMasterIdLst>
  <p:sldIdLst>
    <p:sldId id="256" r:id="rId2"/>
    <p:sldId id="289" r:id="rId3"/>
    <p:sldId id="280" r:id="rId4"/>
    <p:sldId id="273" r:id="rId5"/>
    <p:sldId id="287" r:id="rId6"/>
    <p:sldId id="282" r:id="rId7"/>
    <p:sldId id="284" r:id="rId8"/>
    <p:sldId id="285" r:id="rId9"/>
    <p:sldId id="286" r:id="rId10"/>
    <p:sldId id="281" r:id="rId11"/>
    <p:sldId id="288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6F9"/>
    <a:srgbClr val="B888DC"/>
    <a:srgbClr val="DAC1ED"/>
    <a:srgbClr val="6E2F9D"/>
    <a:srgbClr val="F9EDED"/>
    <a:srgbClr val="3C1A56"/>
    <a:srgbClr val="EDE2F6"/>
    <a:srgbClr val="58CCA8"/>
    <a:srgbClr val="216D55"/>
    <a:srgbClr val="319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5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Норвегия</c:v>
                </c:pt>
                <c:pt idx="1">
                  <c:v>Китай</c:v>
                </c:pt>
                <c:pt idx="2">
                  <c:v>Германия</c:v>
                </c:pt>
                <c:pt idx="3">
                  <c:v>Россия</c:v>
                </c:pt>
                <c:pt idx="4">
                  <c:v>Мексика</c:v>
                </c:pt>
                <c:pt idx="5">
                  <c:v>Италия</c:v>
                </c:pt>
                <c:pt idx="6">
                  <c:v>Южная Африка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70</c:v>
                </c:pt>
                <c:pt idx="1">
                  <c:v>61</c:v>
                </c:pt>
                <c:pt idx="2">
                  <c:v>59</c:v>
                </c:pt>
                <c:pt idx="3">
                  <c:v>45</c:v>
                </c:pt>
                <c:pt idx="4">
                  <c:v>39</c:v>
                </c:pt>
                <c:pt idx="5">
                  <c:v>32</c:v>
                </c:pt>
                <c:pt idx="6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2215424"/>
        <c:axId val="162217344"/>
        <c:axId val="0"/>
      </c:bar3DChart>
      <c:catAx>
        <c:axId val="162215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62217344"/>
        <c:crosses val="autoZero"/>
        <c:auto val="1"/>
        <c:lblAlgn val="ctr"/>
        <c:lblOffset val="100"/>
        <c:noMultiLvlLbl val="0"/>
      </c:catAx>
      <c:valAx>
        <c:axId val="162217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62215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70885583746476E-2"/>
          <c:y val="4.1999238615074846E-2"/>
          <c:w val="0.81973899095946345"/>
          <c:h val="0.7207725737042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Понимают важность «финансового буфера»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Низкодоходные группы </c:v>
                </c:pt>
                <c:pt idx="1">
                  <c:v>Среднедоходные группы </c:v>
                </c:pt>
                <c:pt idx="2">
                  <c:v>Низкодоходные группы </c:v>
                </c:pt>
                <c:pt idx="3">
                  <c:v>Среднедоходные группы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21.6</c:v>
                </c:pt>
                <c:pt idx="1">
                  <c:v>31.7</c:v>
                </c:pt>
                <c:pt idx="2">
                  <c:v>30.3</c:v>
                </c:pt>
                <c:pt idx="3">
                  <c:v>34.9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понимают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Низкодоходные группы </c:v>
                </c:pt>
                <c:pt idx="1">
                  <c:v>Среднедоходные группы </c:v>
                </c:pt>
                <c:pt idx="2">
                  <c:v>Низкодоходные группы </c:v>
                </c:pt>
                <c:pt idx="3">
                  <c:v>Среднедоходные группы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78.400000000000006</c:v>
                </c:pt>
                <c:pt idx="1">
                  <c:v>68.3</c:v>
                </c:pt>
                <c:pt idx="2">
                  <c:v>69.7</c:v>
                </c:pt>
                <c:pt idx="3">
                  <c:v>65.099999999999994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7688448"/>
        <c:axId val="207689984"/>
      </c:barChart>
      <c:catAx>
        <c:axId val="2076884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7689984"/>
        <c:crosses val="autoZero"/>
        <c:auto val="1"/>
        <c:lblAlgn val="ctr"/>
        <c:lblOffset val="100"/>
        <c:noMultiLvlLbl val="0"/>
      </c:catAx>
      <c:valAx>
        <c:axId val="2076899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207688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9914090599786163E-2"/>
          <c:y val="0.92217302704418924"/>
          <c:w val="0.93008590940021385"/>
          <c:h val="7.22149076340217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Низкодоходные группы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2015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53.3</c:v>
                </c:pt>
                <c:pt idx="1">
                  <c:v>31.4</c:v>
                </c:pt>
                <c:pt idx="2" formatCode="0.0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7847424"/>
        <c:axId val="207848960"/>
      </c:barChart>
      <c:catAx>
        <c:axId val="207847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7848960"/>
        <c:crosses val="autoZero"/>
        <c:auto val="1"/>
        <c:lblAlgn val="ctr"/>
        <c:lblOffset val="100"/>
        <c:noMultiLvlLbl val="0"/>
      </c:catAx>
      <c:valAx>
        <c:axId val="207848960"/>
        <c:scaling>
          <c:orientation val="minMax"/>
          <c:max val="100"/>
        </c:scaling>
        <c:delete val="0"/>
        <c:axPos val="l"/>
        <c:majorGridlines/>
        <c:minorGridlines/>
        <c:numFmt formatCode="General" sourceLinked="1"/>
        <c:majorTickMark val="none"/>
        <c:minorTickMark val="none"/>
        <c:tickLblPos val="nextTo"/>
        <c:crossAx val="20784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Верный ответ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2015 г.</c:v>
                </c:pt>
                <c:pt idx="2">
                  <c:v>2011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27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Неверный ответ</c:v>
                </c:pt>
              </c:strCache>
            </c:strRef>
          </c:tx>
          <c:spPr>
            <a:solidFill>
              <a:srgbClr val="DAC1ED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2015 г.</c:v>
                </c:pt>
                <c:pt idx="2">
                  <c:v>2011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</c:v>
                </c:pt>
                <c:pt idx="1">
                  <c:v>73</c:v>
                </c:pt>
                <c:pt idx="2">
                  <c:v>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pyramid"/>
        <c:axId val="208004224"/>
        <c:axId val="208005760"/>
        <c:axId val="0"/>
      </c:bar3DChart>
      <c:catAx>
        <c:axId val="208004224"/>
        <c:scaling>
          <c:orientation val="minMax"/>
        </c:scaling>
        <c:delete val="0"/>
        <c:axPos val="l"/>
        <c:majorGridlines/>
        <c:minorGridlines/>
        <c:majorTickMark val="none"/>
        <c:minorTickMark val="none"/>
        <c:tickLblPos val="nextTo"/>
        <c:crossAx val="208005760"/>
        <c:crosses val="autoZero"/>
        <c:auto val="1"/>
        <c:lblAlgn val="ctr"/>
        <c:lblOffset val="100"/>
        <c:noMultiLvlLbl val="0"/>
      </c:catAx>
      <c:valAx>
        <c:axId val="208005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80042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73933856324487"/>
          <c:y val="0.16413500351812763"/>
          <c:w val="0.70605957871805769"/>
          <c:h val="0.68189710156854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4.8491645480599241E-2"/>
                  <c:y val="-3.18147520645854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89706375666997"/>
                  <c:y val="-4.41108395363478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895269996969054"/>
                  <c:y val="0.26149802799688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Несколько раз</c:v>
                </c:pt>
                <c:pt idx="1">
                  <c:v>Всего один раз</c:v>
                </c:pt>
                <c:pt idx="2">
                  <c:v>Не принимали участие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41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0.25375</cdr:x>
      <cdr:y>0</cdr:y>
    </cdr:from>
    <cdr:to>
      <cdr:x>0.35</cdr:x>
      <cdr:y>0.09774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88232" y="-476672"/>
          <a:ext cx="792088" cy="4423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0.66499</cdr:x>
      <cdr:y>0</cdr:y>
    </cdr:from>
    <cdr:to>
      <cdr:x>0.76124</cdr:x>
      <cdr:y>0.09774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472608" y="0"/>
          <a:ext cx="792088" cy="44238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534AA-06C9-4A49-98F5-0BA4CC58BF3B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4BA71-82D5-4E36-995D-4309765C4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0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4BA71-82D5-4E36-995D-4309765C41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9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2A44-61CA-44C9-8B6B-0CCE20661A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9F48-4EEF-4860-8BD9-2360489A56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2A44-61CA-44C9-8B6B-0CCE20661A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F48-4EEF-4860-8BD9-2360489A56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2A44-61CA-44C9-8B6B-0CCE20661A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F48-4EEF-4860-8BD9-2360489A56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2A44-61CA-44C9-8B6B-0CCE20661A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F48-4EEF-4860-8BD9-2360489A56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2A44-61CA-44C9-8B6B-0CCE20661A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F48-4EEF-4860-8BD9-2360489A56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2A44-61CA-44C9-8B6B-0CCE20661A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F48-4EEF-4860-8BD9-2360489A56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2A44-61CA-44C9-8B6B-0CCE20661A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F48-4EEF-4860-8BD9-2360489A56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2A44-61CA-44C9-8B6B-0CCE20661A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F48-4EEF-4860-8BD9-2360489A56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2A44-61CA-44C9-8B6B-0CCE20661A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F48-4EEF-4860-8BD9-2360489A56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2A44-61CA-44C9-8B6B-0CCE20661A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F48-4EEF-4860-8BD9-2360489A56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2A44-61CA-44C9-8B6B-0CCE20661A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F48-4EEF-4860-8BD9-2360489A56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D12A44-61CA-44C9-8B6B-0CCE20661A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8E9F48-4EEF-4860-8BD9-2360489A56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265" y="1124744"/>
            <a:ext cx="9036496" cy="273630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ОЦЕНКА РЕАЛИЗАЦИИ ГОСУДАРСТВЕННЫХ ПРОГРАММ ПО ПОВЫШЕНИЮ УРОВНЯ ФИНАНСОВОЙ ГРАМОТНОСТИ НАСЕЛЕНИЯ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93096"/>
            <a:ext cx="7854696" cy="1752600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Выполнила: А</a:t>
            </a:r>
            <a:r>
              <a:rPr lang="ru-RU" sz="1400" dirty="0" smtClean="0">
                <a:solidFill>
                  <a:schemeClr val="tx1"/>
                </a:solidFill>
              </a:rPr>
              <a:t>. Б</a:t>
            </a:r>
            <a:r>
              <a:rPr lang="ru-RU" sz="1400" dirty="0">
                <a:solidFill>
                  <a:schemeClr val="tx1"/>
                </a:solidFill>
              </a:rPr>
              <a:t>. Карасинцева, 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</a:rPr>
              <a:t>студентка 3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курса МИЭМИС,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</a:rPr>
              <a:t>гр. 2601А.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</a:rPr>
              <a:t>Научный руководитель: 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</a:rPr>
              <a:t>к.э.н., доцент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О. А. Гражданкина.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/>
          </a:p>
        </p:txBody>
      </p:sp>
      <p:pic>
        <p:nvPicPr>
          <p:cNvPr id="8194" name="Picture 2" descr="C:\Users\Администратор\Desktop\200px-Gerb_Minfin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510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8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5902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Реализация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effectLst/>
              </a:rPr>
              <a:t>проекта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«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effectLst/>
              </a:rPr>
              <a:t>Повышение уровня финансовой грамотности населения в Алтайском крае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»</a:t>
            </a:r>
            <a:endParaRPr lang="ru-RU" sz="30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140968"/>
            <a:ext cx="2640597" cy="1729809"/>
          </a:xfrm>
          <a:prstGeom prst="rect">
            <a:avLst/>
          </a:prstGeom>
          <a:solidFill>
            <a:srgbClr val="EDF6F9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Размещение статей</a:t>
            </a:r>
            <a:r>
              <a:rPr lang="ru-RU" dirty="0">
                <a:solidFill>
                  <a:schemeClr val="tx1"/>
                </a:solidFill>
              </a:rPr>
              <a:t>, ТВ-сюжетов в </a:t>
            </a:r>
            <a:r>
              <a:rPr lang="ru-RU" dirty="0" smtClean="0">
                <a:solidFill>
                  <a:schemeClr val="tx1"/>
                </a:solidFill>
              </a:rPr>
              <a:t>СМИ, </a:t>
            </a:r>
            <a:r>
              <a:rPr lang="ru-RU" dirty="0">
                <a:solidFill>
                  <a:schemeClr val="tx1"/>
                </a:solidFill>
              </a:rPr>
              <a:t>а также памяток, листовок в учреждениях культуры, социальной </a:t>
            </a:r>
            <a:r>
              <a:rPr lang="ru-RU" dirty="0" smtClean="0">
                <a:solidFill>
                  <a:schemeClr val="tx1"/>
                </a:solidFill>
              </a:rPr>
              <a:t>защиты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5872" y="1679957"/>
            <a:ext cx="2520280" cy="1028963"/>
          </a:xfrm>
          <a:prstGeom prst="rect">
            <a:avLst/>
          </a:prstGeom>
          <a:solidFill>
            <a:srgbClr val="EDF6F9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Развитие финансовой грамотности  сельских </a:t>
            </a:r>
            <a:r>
              <a:rPr lang="ru-RU" dirty="0" smtClean="0">
                <a:solidFill>
                  <a:schemeClr val="tx1"/>
                </a:solidFill>
              </a:rPr>
              <a:t>жителей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09852" y="3460440"/>
            <a:ext cx="2736304" cy="1511481"/>
          </a:xfrm>
          <a:prstGeom prst="rect">
            <a:avLst/>
          </a:prstGeom>
          <a:solidFill>
            <a:srgbClr val="EDF6F9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Внедрение дополнительных предметов в школах, а также дополнение курсов базовых дисциплин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3667" y="5085183"/>
            <a:ext cx="2736304" cy="1238079"/>
          </a:xfrm>
          <a:prstGeom prst="rect">
            <a:avLst/>
          </a:prstGeom>
          <a:solidFill>
            <a:srgbClr val="EDF6F9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Финансовое просвещение </a:t>
            </a:r>
            <a:r>
              <a:rPr lang="ru-RU" dirty="0">
                <a:solidFill>
                  <a:schemeClr val="tx1"/>
                </a:solidFill>
              </a:rPr>
              <a:t>лиц пожилого </a:t>
            </a:r>
            <a:r>
              <a:rPr lang="ru-RU" dirty="0" smtClean="0">
                <a:solidFill>
                  <a:schemeClr val="tx1"/>
                </a:solidFill>
              </a:rPr>
              <a:t>возраста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96470" y="5373216"/>
            <a:ext cx="2899866" cy="1080120"/>
          </a:xfrm>
          <a:prstGeom prst="rect">
            <a:avLst/>
          </a:prstGeom>
          <a:solidFill>
            <a:srgbClr val="EDF6F9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 учителями в </a:t>
            </a:r>
            <a:r>
              <a:rPr lang="ru-RU" smtClean="0">
                <a:solidFill>
                  <a:schemeClr val="tx1"/>
                </a:solidFill>
              </a:rPr>
              <a:t>школах и </a:t>
            </a:r>
            <a:r>
              <a:rPr lang="ru-RU" dirty="0" smtClean="0">
                <a:solidFill>
                  <a:schemeClr val="tx1"/>
                </a:solidFill>
              </a:rPr>
              <a:t>преподавателями в вузах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679957"/>
            <a:ext cx="2772307" cy="1205038"/>
          </a:xfrm>
          <a:prstGeom prst="rect">
            <a:avLst/>
          </a:prstGeom>
          <a:solidFill>
            <a:srgbClr val="EDF6F9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Проведение </a:t>
            </a:r>
            <a:r>
              <a:rPr lang="ru-RU" dirty="0">
                <a:solidFill>
                  <a:schemeClr val="tx1"/>
                </a:solidFill>
              </a:rPr>
              <a:t>конкурсов, олимпиад, семинаров для учащихся и </a:t>
            </a:r>
            <a:r>
              <a:rPr lang="ru-RU" dirty="0" smtClean="0">
                <a:solidFill>
                  <a:schemeClr val="tx1"/>
                </a:solidFill>
              </a:rPr>
              <a:t>студентов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2" idx="2"/>
            <a:endCxn id="4" idx="3"/>
          </p:cNvCxnSpPr>
          <p:nvPr/>
        </p:nvCxnSpPr>
        <p:spPr>
          <a:xfrm flipH="1">
            <a:off x="2820109" y="1547664"/>
            <a:ext cx="1762235" cy="24582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7" idx="0"/>
          </p:cNvCxnSpPr>
          <p:nvPr/>
        </p:nvCxnSpPr>
        <p:spPr>
          <a:xfrm flipH="1">
            <a:off x="2951819" y="1547664"/>
            <a:ext cx="1630525" cy="35375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5" idx="1"/>
          </p:cNvCxnSpPr>
          <p:nvPr/>
        </p:nvCxnSpPr>
        <p:spPr>
          <a:xfrm>
            <a:off x="4582344" y="1547664"/>
            <a:ext cx="1843528" cy="646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  <a:endCxn id="9" idx="0"/>
          </p:cNvCxnSpPr>
          <p:nvPr/>
        </p:nvCxnSpPr>
        <p:spPr>
          <a:xfrm flipH="1">
            <a:off x="1565666" y="1547664"/>
            <a:ext cx="3016678" cy="1322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6" idx="0"/>
          </p:cNvCxnSpPr>
          <p:nvPr/>
        </p:nvCxnSpPr>
        <p:spPr>
          <a:xfrm>
            <a:off x="4582344" y="1547664"/>
            <a:ext cx="2895660" cy="19127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  <a:endCxn id="8" idx="0"/>
          </p:cNvCxnSpPr>
          <p:nvPr/>
        </p:nvCxnSpPr>
        <p:spPr>
          <a:xfrm>
            <a:off x="4582344" y="1547664"/>
            <a:ext cx="1564059" cy="3825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 r="13921"/>
          <a:stretch/>
        </p:blipFill>
        <p:spPr bwMode="auto">
          <a:xfrm>
            <a:off x="3888238" y="3353799"/>
            <a:ext cx="1388209" cy="13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17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29600" cy="158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</a:rPr>
              <a:t>Рисунок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5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</a:rPr>
              <a:t>–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Участие студентов Алтайского государственного университета в мероприятиях по финансовой грамотности (2018 г.),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</a:rPr>
              <a:t>%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495209"/>
              </p:ext>
            </p:extLst>
          </p:nvPr>
        </p:nvGraphicFramePr>
        <p:xfrm>
          <a:off x="755576" y="620688"/>
          <a:ext cx="741682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641476" cy="176098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6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4401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effectLst/>
              </a:rPr>
              <a:t>Основные направления по </a:t>
            </a:r>
            <a:r>
              <a:rPr lang="ru-RU" sz="3200" b="1" dirty="0" smtClean="0">
                <a:effectLst/>
              </a:rPr>
              <a:t>совершенствованию уровня финансовой грамотности населения:</a:t>
            </a:r>
            <a:endParaRPr lang="ru-RU" sz="32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60848"/>
            <a:ext cx="8856984" cy="4392488"/>
          </a:xfrm>
        </p:spPr>
        <p:txBody>
          <a:bodyPr>
            <a:noAutofit/>
          </a:bodyPr>
          <a:lstStyle/>
          <a:p>
            <a:pPr marL="457200" lvl="0" indent="-457200" algn="just">
              <a:buClr>
                <a:srgbClr val="00206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Развитие проекта повышения 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уровня финансовой грамотности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населения за пределами 10 участвующих регионов;</a:t>
            </a:r>
          </a:p>
          <a:p>
            <a:pPr marL="457200" lvl="0" indent="-457200" algn="just">
              <a:buClr>
                <a:srgbClr val="00206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Проработка отдельных вопросов финансовой грамотности, в частности относительно наличия «финансового буфера», невозврата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кредитов.</a:t>
            </a:r>
            <a:endParaRPr lang="ru-RU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lvl="0" indent="-457200" algn="just">
              <a:buClr>
                <a:srgbClr val="00206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Обучение финансовой грамотности сельских жителей;</a:t>
            </a:r>
          </a:p>
          <a:p>
            <a:pPr marL="457200" lvl="0" indent="-457200" algn="just">
              <a:buClr>
                <a:srgbClr val="00206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Просвещение населения относительно опасности участия в финансовых пирамидах, а 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также обучение их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идентификации;</a:t>
            </a:r>
          </a:p>
          <a:p>
            <a:pPr marL="457200" lvl="0" indent="-457200" algn="just">
              <a:buClr>
                <a:srgbClr val="00206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Повышение интереса молодежи к получению финансовых знаний и навыков.</a:t>
            </a:r>
          </a:p>
          <a:p>
            <a:pPr marL="0" lvl="0" indent="0">
              <a:buClr>
                <a:srgbClr val="002060"/>
              </a:buClr>
              <a:buNone/>
            </a:pPr>
            <a:endParaRPr lang="ru-RU" sz="2200" dirty="0">
              <a:ea typeface="Calibri"/>
              <a:cs typeface="Times New Roman"/>
            </a:endParaRPr>
          </a:p>
          <a:p>
            <a:pPr marL="457200" lvl="0" indent="-457200">
              <a:buClr>
                <a:srgbClr val="002060"/>
              </a:buClr>
              <a:buFont typeface="+mj-lt"/>
              <a:buAutoNum type="arabicPeriod"/>
            </a:pPr>
            <a:endParaRPr lang="ru-RU" sz="2200" dirty="0"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584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внимание!!!</a:t>
            </a:r>
            <a:endParaRPr lang="ru-RU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3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r="12490"/>
          <a:stretch/>
        </p:blipFill>
        <p:spPr bwMode="auto">
          <a:xfrm>
            <a:off x="-1" y="0"/>
            <a:ext cx="91475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58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Таблица 1 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Место России в рейтинге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ОЭСР по финансовой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грамотности взрослого населения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(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на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2017г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.), баллы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15310"/>
              </p:ext>
            </p:extLst>
          </p:nvPr>
        </p:nvGraphicFramePr>
        <p:xfrm>
          <a:off x="467544" y="1484784"/>
          <a:ext cx="8136904" cy="4638452"/>
        </p:xfrm>
        <a:graphic>
          <a:graphicData uri="http://schemas.openxmlformats.org/drawingml/2006/table">
            <a:tbl>
              <a:tblPr firstRow="1" bandCol="1">
                <a:tableStyleId>{B301B821-A1FF-4177-AEE7-76D212191A09}</a:tableStyleId>
              </a:tblPr>
              <a:tblGrid>
                <a:gridCol w="1633111"/>
                <a:gridCol w="1633111"/>
                <a:gridCol w="1633111"/>
                <a:gridCol w="1633111"/>
                <a:gridCol w="160446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Страна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</a:rPr>
                        <a:t>Общая оценка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</a:rPr>
                        <a:t>Оценка знаний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</a:rPr>
                        <a:t>Оценка поведения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</a:rPr>
                        <a:t>Оценка установок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3282">
                <a:tc>
                  <a:txBody>
                    <a:bodyPr/>
                    <a:lstStyle/>
                    <a:p>
                      <a:pPr fontAlgn="t"/>
                      <a:r>
                        <a:rPr lang="ru-RU" sz="1200" b="0" dirty="0" smtClean="0">
                          <a:effectLst/>
                          <a:latin typeface="+mn-lt"/>
                        </a:rPr>
                        <a:t>21. Турция</a:t>
                      </a:r>
                      <a:endParaRPr lang="ru-RU" sz="1200" b="0" dirty="0"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12,5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82">
                <a:tc>
                  <a:txBody>
                    <a:bodyPr/>
                    <a:lstStyle/>
                    <a:p>
                      <a:pPr fontAlgn="t"/>
                      <a:r>
                        <a:rPr lang="ru-RU" sz="1200" b="0" dirty="0" smtClean="0">
                          <a:effectLst/>
                          <a:latin typeface="+mn-lt"/>
                        </a:rPr>
                        <a:t>22. Венгрия</a:t>
                      </a:r>
                      <a:endParaRPr lang="ru-RU" sz="1200" b="0" dirty="0"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12,4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82">
                <a:tc>
                  <a:txBody>
                    <a:bodyPr/>
                    <a:lstStyle/>
                    <a:p>
                      <a:pPr fontAlgn="t"/>
                      <a:r>
                        <a:rPr lang="ru-RU" sz="1200" b="0" dirty="0" smtClean="0">
                          <a:effectLst/>
                          <a:latin typeface="+mn-lt"/>
                        </a:rPr>
                        <a:t>23. Грузия</a:t>
                      </a:r>
                      <a:endParaRPr lang="ru-RU" sz="1200" b="0" dirty="0"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12,4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82">
                <a:tc>
                  <a:txBody>
                    <a:bodyPr/>
                    <a:lstStyle/>
                    <a:p>
                      <a:pPr fontAlgn="t"/>
                      <a:r>
                        <a:rPr lang="ru-RU" sz="1200" b="0" dirty="0" smtClean="0">
                          <a:effectLst/>
                          <a:latin typeface="+mn-lt"/>
                        </a:rPr>
                        <a:t>24. Малайзия</a:t>
                      </a:r>
                      <a:endParaRPr lang="ru-RU" sz="1200" b="0" dirty="0"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12,3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52"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 smtClean="0">
                          <a:effectLst/>
                          <a:latin typeface="+mn-lt"/>
                        </a:rPr>
                        <a:t>25. Россия</a:t>
                      </a:r>
                      <a:endParaRPr lang="ru-RU" sz="1200" b="1" dirty="0"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  <a:latin typeface="+mn-lt"/>
                        </a:rPr>
                        <a:t>12,2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82">
                <a:tc>
                  <a:txBody>
                    <a:bodyPr/>
                    <a:lstStyle/>
                    <a:p>
                      <a:pPr fontAlgn="t"/>
                      <a:r>
                        <a:rPr lang="ru-RU" sz="1200" b="0" dirty="0" smtClean="0">
                          <a:effectLst/>
                          <a:latin typeface="+mn-lt"/>
                        </a:rPr>
                        <a:t>26. Бразилия</a:t>
                      </a:r>
                      <a:endParaRPr lang="ru-RU" sz="1200" b="0" dirty="0"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  <a:latin typeface="+mn-lt"/>
                        </a:rPr>
                        <a:t>12,1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82">
                <a:tc>
                  <a:txBody>
                    <a:bodyPr/>
                    <a:lstStyle/>
                    <a:p>
                      <a:pPr fontAlgn="t"/>
                      <a:r>
                        <a:rPr lang="ru-RU" sz="1200" b="0" dirty="0" smtClean="0">
                          <a:effectLst/>
                          <a:latin typeface="+mn-lt"/>
                        </a:rPr>
                        <a:t>27. Хорватия</a:t>
                      </a:r>
                      <a:endParaRPr lang="ru-RU" sz="1200" b="0" dirty="0"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12,0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7">
                <a:tc>
                  <a:txBody>
                    <a:bodyPr/>
                    <a:lstStyle/>
                    <a:p>
                      <a:pPr fontAlgn="t"/>
                      <a:r>
                        <a:rPr lang="ru-RU" sz="1200" b="0" dirty="0" smtClean="0">
                          <a:effectLst/>
                          <a:latin typeface="+mn-lt"/>
                        </a:rPr>
                        <a:t>28. Белоруссия</a:t>
                      </a:r>
                      <a:endParaRPr lang="ru-RU" sz="1200" b="0" dirty="0"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11,7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35">
                <a:tc>
                  <a:txBody>
                    <a:bodyPr/>
                    <a:lstStyle/>
                    <a:p>
                      <a:pPr fontAlgn="t"/>
                      <a:r>
                        <a:rPr lang="ru-RU" sz="1200" b="0" dirty="0" smtClean="0">
                          <a:effectLst/>
                          <a:latin typeface="+mn-lt"/>
                        </a:rPr>
                        <a:t>29. Польша</a:t>
                      </a:r>
                      <a:endParaRPr lang="ru-RU" sz="1200" b="0" dirty="0"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  <a:latin typeface="+mn-lt"/>
                        </a:rPr>
                        <a:t>11,6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35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13176"/>
            <a:ext cx="9072601" cy="12870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Рисунок 1 –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</a:rPr>
              <a:t>Доля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опрошенных,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</a:rPr>
              <a:t>набравших минимальный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показатель по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</a:rPr>
              <a:t>оценке финансовых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знаний ОЭСР,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 выборочных странах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</a:rPr>
              <a:t>(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</a:rPr>
              <a:t>на 2017 г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.), %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</a:rPr>
              <a:t>опрошенных по каждой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стране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741222"/>
              </p:ext>
            </p:extLst>
          </p:nvPr>
        </p:nvGraphicFramePr>
        <p:xfrm>
          <a:off x="107504" y="404664"/>
          <a:ext cx="8928992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7244"/>
            <a:ext cx="2059707" cy="96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37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C64847">
                    <a:lumMod val="50000"/>
                  </a:srgbClr>
                </a:solidFill>
                <a:effectLst/>
              </a:rPr>
              <a:t>Приоритетные темы в области повышения финансовой грамотности на национальном </a:t>
            </a:r>
            <a:r>
              <a:rPr lang="ru-RU" sz="3200" dirty="0" smtClean="0">
                <a:solidFill>
                  <a:srgbClr val="C64847">
                    <a:lumMod val="50000"/>
                  </a:srgbClr>
                </a:solidFill>
                <a:effectLst/>
              </a:rPr>
              <a:t>уровне:</a:t>
            </a:r>
            <a:endParaRPr lang="ru-RU" sz="6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Осознание практической пользы финансовой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грамотности;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Навыки по контролю расходов 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доходов;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Накопления. Соотношение между кредитом 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доходами;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Особенности оформления сделок 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договоров;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Защита прав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потребителей;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Знания в пенсионной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сфере.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36644"/>
            <a:ext cx="2592288" cy="2121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66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136904" cy="158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Рисунок 2 –Доля </a:t>
            </a:r>
            <a:r>
              <a:rPr lang="ru-RU" sz="2500" dirty="0">
                <a:solidFill>
                  <a:schemeClr val="accent4">
                    <a:lumMod val="50000"/>
                  </a:schemeClr>
                </a:solidFill>
                <a:effectLst/>
              </a:rPr>
              <a:t>представителей целевых групп, понимающих важность </a:t>
            </a:r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«</a:t>
            </a:r>
            <a:r>
              <a:rPr lang="ru-RU" sz="2500" dirty="0">
                <a:solidFill>
                  <a:schemeClr val="accent4">
                    <a:lumMod val="50000"/>
                  </a:schemeClr>
                </a:solidFill>
                <a:effectLst/>
              </a:rPr>
              <a:t>финансового буфера» на случай чрезвычайных и кризисных жизненных </a:t>
            </a:r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ситуаций </a:t>
            </a:r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по национальному исследованию (2013-2015 </a:t>
            </a:r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гг.), </a:t>
            </a:r>
            <a:r>
              <a:rPr lang="ru-RU" sz="2500" dirty="0">
                <a:solidFill>
                  <a:schemeClr val="accent4">
                    <a:lumMod val="50000"/>
                  </a:schemeClr>
                </a:solidFill>
                <a:effectLst/>
              </a:rPr>
              <a:t>%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803779"/>
              </p:ext>
            </p:extLst>
          </p:nvPr>
        </p:nvGraphicFramePr>
        <p:xfrm>
          <a:off x="467544" y="47667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671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19256" cy="158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/>
              <a:t>Рисунок 3 –Доля представителей целевых групп, понимающих основы пенсионного обеспечения, </a:t>
            </a:r>
            <a:r>
              <a:rPr lang="ru-RU" sz="4400" dirty="0" smtClean="0"/>
              <a:t>%</a:t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200" b="1" dirty="0">
                <a:effectLst/>
              </a:rPr>
              <a:t/>
            </a:r>
            <a:br>
              <a:rPr lang="ru-RU" sz="3200" b="1" dirty="0">
                <a:effectLst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Рисунок 3 –Доля граждан целевых групп, считающих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отказ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от погашения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кредита неприемлемым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поведением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по национальному исследованию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(2013-2018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гг.),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%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972622"/>
              </p:ext>
            </p:extLst>
          </p:nvPr>
        </p:nvGraphicFramePr>
        <p:xfrm>
          <a:off x="467544" y="34928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747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</a:rPr>
              <a:t>Таблица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2 – Оценка сложности финансовых услуг жителями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села по опросу НАФИ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(за 2017 год), %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</a:rPr>
              <a:t>опрошенных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01378"/>
              </p:ext>
            </p:extLst>
          </p:nvPr>
        </p:nvGraphicFramePr>
        <p:xfrm>
          <a:off x="467544" y="1700808"/>
          <a:ext cx="8208912" cy="4330065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3888432"/>
                <a:gridCol w="43204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Финансовые услуги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На Ваш взгляд, в каких финансовых услугах сложнее всего разобраться обычному человеку?</a:t>
                      </a:r>
                      <a:endParaRPr lang="ru-RU" sz="160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Депозиты, вклады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</a:rPr>
                        <a:t>21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effectLst/>
                        </a:rPr>
                        <a:t>Кредиты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</a:rPr>
                        <a:t>36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Банковские карты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 err="1">
                          <a:effectLst/>
                        </a:rPr>
                        <a:t>Микрозаймы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</a:rPr>
                        <a:t>35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</a:rPr>
                        <a:t>Страхование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effectLst/>
                        </a:rPr>
                        <a:t>Инвестиционные продукты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</a:rPr>
                        <a:t>47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</a:rPr>
                        <a:t>Затрудняюсь ответить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0" marR="285750" marT="142875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31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517632" cy="18448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7030A0"/>
                </a:solidFill>
                <a:effectLst/>
              </a:rPr>
              <a:t>Рисунок 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4 </a:t>
            </a:r>
            <a:r>
              <a:rPr lang="ru-RU" sz="2800" dirty="0">
                <a:solidFill>
                  <a:srgbClr val="7030A0"/>
                </a:solidFill>
                <a:effectLst/>
              </a:rPr>
              <a:t>– 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Доля опрошенных, </a:t>
            </a:r>
            <a:r>
              <a:rPr lang="ru-RU" sz="2800" dirty="0">
                <a:solidFill>
                  <a:srgbClr val="7030A0"/>
                </a:solidFill>
                <a:effectLst/>
              </a:rPr>
              <a:t>верно идентифицирующих финансовую пирамиду среди списка возможных сберегательных и инвестиционных 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инструментов по опросу НАФИ 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(2011-2017 гг.), </a:t>
            </a:r>
            <a:r>
              <a:rPr lang="en-US" sz="2800" dirty="0" smtClean="0">
                <a:solidFill>
                  <a:srgbClr val="7030A0"/>
                </a:solidFill>
                <a:effectLst/>
              </a:rPr>
              <a:t>%</a:t>
            </a:r>
            <a:endParaRPr lang="ru-RU" sz="2800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80150"/>
              </p:ext>
            </p:extLst>
          </p:nvPr>
        </p:nvGraphicFramePr>
        <p:xfrm>
          <a:off x="395536" y="3326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703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1798</TotalTime>
  <Words>498</Words>
  <Application>Microsoft Office PowerPoint</Application>
  <PresentationFormat>Экран (4:3)</PresentationFormat>
  <Paragraphs>108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ОЦЕНКА РЕАЛИЗАЦИИ ГОСУДАРСТВЕННЫХ ПРОГРАММ ПО ПОВЫШЕНИЮ УРОВНЯ ФИНАНСОВОЙ ГРАМОТНОСТИ НАСЕЛЕНИЯ</vt:lpstr>
      <vt:lpstr>Презентация PowerPoint</vt:lpstr>
      <vt:lpstr>Таблица 1 – Место России в рейтинге ОЭСР по финансовой грамотности взрослого населения (на 2017г.), баллы</vt:lpstr>
      <vt:lpstr>Рисунок 1 – Доля опрошенных, набравших минимальный показатель по оценке финансовых знаний ОЭСР, в выборочных странах (на 2017 г.), % опрошенных по каждой стране</vt:lpstr>
      <vt:lpstr>Приоритетные темы в области повышения финансовой грамотности на национальном уровне:</vt:lpstr>
      <vt:lpstr>Рисунок 2 –Доля представителей целевых групп, понимающих важность «финансового буфера» на случай чрезвычайных и кризисных жизненных ситуаций по национальному исследованию (2013-2015 гг.), %</vt:lpstr>
      <vt:lpstr>Рисунок 3 –Доля представителей целевых групп, понимающих основы пенсионного обеспечения, %                                                                                        Рисунок 3 –Доля граждан целевых групп, считающих отказ от погашения кредита неприемлемым поведением по национальному исследованию (2013-2018 гг.), %</vt:lpstr>
      <vt:lpstr>Таблица 2 – Оценка сложности финансовых услуг жителями села по опросу НАФИ (за 2017 год), % опрошенных</vt:lpstr>
      <vt:lpstr>Рисунок 4 – Доля опрошенных, верно идентифицирующих финансовую пирамиду среди списка возможных сберегательных и инвестиционных инструментов по опросу НАФИ (2011-2017 гг.), %</vt:lpstr>
      <vt:lpstr>Реализация проекта «Повышение уровня финансовой грамотности населения в Алтайском крае»</vt:lpstr>
      <vt:lpstr>Рисунок 5 – Участие студентов Алтайского государственного университета в мероприятиях по финансовой грамотности (2018 г.), %</vt:lpstr>
      <vt:lpstr>Основные направления по совершенствованию уровня финансовой грамотности населения: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УДОВЛЕТВОРЕННОСТЬ КАЧЕСТВОМ МЕДИЦИНСКИХ УСЛУГ</dc:title>
  <dc:creator>Пользователь Windows</dc:creator>
  <cp:lastModifiedBy>Пользователь Windows</cp:lastModifiedBy>
  <cp:revision>126</cp:revision>
  <dcterms:created xsi:type="dcterms:W3CDTF">2017-09-23T13:55:42Z</dcterms:created>
  <dcterms:modified xsi:type="dcterms:W3CDTF">2018-11-08T11:09:34Z</dcterms:modified>
</cp:coreProperties>
</file>