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22.jpeg" ContentType="image/jpe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26.jpeg" ContentType="image/jpeg"/>
  <Override PartName="/ppt/media/image1.jpeg" ContentType="image/jpeg"/>
  <Override PartName="/ppt/media/image17.jpeg" ContentType="image/jpeg"/>
  <Override PartName="/ppt/media/image25.jpeg" ContentType="image/jpeg"/>
  <Override PartName="/ppt/media/image16.jpeg" ContentType="image/jpeg"/>
  <Override PartName="/ppt/media/image24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B70A204-E5E2-45A3-9119-8D9BF17D2F17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A5E5587-9871-4A4C-8D00-9A03A983240C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13.1.19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D23DF99-D258-4D48-BB78-3C4DE505ABDC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13.1.19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0F10E66-2A38-4128-963C-2B02AF28EA9A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Парк Эверленд, Южная Корея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2071800" y="3857760"/>
            <a:ext cx="6400440" cy="17521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ru-RU" sz="3200">
                <a:solidFill>
                  <a:srgbClr val="8b8b8b"/>
                </a:solidFill>
                <a:latin typeface="Calibri"/>
              </a:rPr>
              <a:t>Соловьева Татьяна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3200">
                <a:solidFill>
                  <a:srgbClr val="8b8b8b"/>
                </a:solidFill>
                <a:latin typeface="Calibri"/>
              </a:rPr>
              <a:t>Немерова Алеся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3200">
                <a:solidFill>
                  <a:srgbClr val="8b8b8b"/>
                </a:solidFill>
                <a:latin typeface="Calibri"/>
              </a:rPr>
              <a:t>983б</a:t>
            </a:r>
            <a:endParaRPr/>
          </a:p>
        </p:txBody>
      </p:sp>
      <p:pic>
        <p:nvPicPr>
          <p:cNvPr descr="" id="8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357120"/>
            <a:ext cx="2785680" cy="2052000"/>
          </a:xfrm>
          <a:prstGeom prst="rect">
            <a:avLst/>
          </a:prstGeom>
        </p:spPr>
      </p:pic>
      <p:pic>
        <p:nvPicPr>
          <p:cNvPr descr="" id="82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800" y="357120"/>
            <a:ext cx="2785680" cy="1999800"/>
          </a:xfrm>
          <a:prstGeom prst="rect">
            <a:avLst/>
          </a:prstGeom>
        </p:spPr>
      </p:pic>
      <p:pic>
        <p:nvPicPr>
          <p:cNvPr descr="" id="83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28760" y="3571920"/>
            <a:ext cx="4178880" cy="2785680"/>
          </a:xfrm>
          <a:prstGeom prst="rect">
            <a:avLst/>
          </a:prstGeom>
        </p:spPr>
      </p:pic>
      <p:pic>
        <p:nvPicPr>
          <p:cNvPr descr="" id="84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072120" y="357120"/>
            <a:ext cx="2755440" cy="198864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"Всемирная ярмарка"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18" name="CustomShape 3"/>
          <p:cNvSpPr/>
          <p:nvPr/>
        </p:nvSpPr>
        <p:spPr>
          <a:xfrm>
            <a:off x="857160" y="5857920"/>
            <a:ext cx="6143400" cy="821880"/>
          </a:xfrm>
          <a:prstGeom prst="rect">
            <a:avLst/>
          </a:prstGeom>
          <a:solidFill>
            <a:srgbClr val="95b3d7"/>
          </a:solidFill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eeece1"/>
                </a:solidFill>
                <a:latin typeface="Calibri"/>
              </a:rPr>
              <a:t>Знаменитое поющее волшебное дерево - визитная карточка парка развлечений.</a:t>
            </a:r>
            <a:endParaRPr/>
          </a:p>
        </p:txBody>
      </p:sp>
      <p:pic>
        <p:nvPicPr>
          <p:cNvPr descr="" id="1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1285920"/>
            <a:ext cx="8072280" cy="45342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12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785880"/>
            <a:ext cx="2927520" cy="5214600"/>
          </a:xfrm>
          <a:prstGeom prst="rect">
            <a:avLst/>
          </a:prstGeom>
        </p:spPr>
      </p:pic>
      <p:pic>
        <p:nvPicPr>
          <p:cNvPr descr="" id="12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86080" y="785880"/>
            <a:ext cx="2856240" cy="5214600"/>
          </a:xfrm>
          <a:prstGeom prst="rect">
            <a:avLst/>
          </a:prstGeom>
        </p:spPr>
      </p:pic>
      <p:pic>
        <p:nvPicPr>
          <p:cNvPr descr="" id="124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357960" y="785880"/>
            <a:ext cx="2642760" cy="5214600"/>
          </a:xfrm>
          <a:prstGeom prst="rect">
            <a:avLst/>
          </a:prstGeom>
        </p:spPr>
      </p:pic>
      <p:sp>
        <p:nvSpPr>
          <p:cNvPr id="125" name="CustomShape 3"/>
          <p:cNvSpPr/>
          <p:nvPr/>
        </p:nvSpPr>
        <p:spPr>
          <a:xfrm>
            <a:off x="3801960" y="6072120"/>
            <a:ext cx="3193920" cy="456120"/>
          </a:xfrm>
          <a:prstGeom prst="rect">
            <a:avLst/>
          </a:prstGeom>
          <a:solidFill>
            <a:srgbClr val="95b3d7"/>
          </a:solidFill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ru-RU" sz="2400">
                <a:solidFill>
                  <a:srgbClr val="eeece1"/>
                </a:solidFill>
                <a:latin typeface="Calibri"/>
              </a:rPr>
              <a:t>Стилизованные здания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 </a:t>
            </a:r>
            <a:r>
              <a:rPr lang="ru-RU" sz="4400">
                <a:solidFill>
                  <a:srgbClr val="eeece1"/>
                </a:solidFill>
                <a:latin typeface="Calibri"/>
              </a:rPr>
              <a:t>Шоу «Moonlight parade»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1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1500120"/>
            <a:ext cx="4762080" cy="2857320"/>
          </a:xfrm>
          <a:prstGeom prst="rect">
            <a:avLst/>
          </a:prstGeom>
        </p:spPr>
      </p:pic>
      <p:pic>
        <p:nvPicPr>
          <p:cNvPr descr="" id="12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43240" y="3786120"/>
            <a:ext cx="4762080" cy="285732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Аквапарк "Карибский Залив"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1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1428840"/>
            <a:ext cx="7899840" cy="5271840"/>
          </a:xfrm>
          <a:prstGeom prst="rect">
            <a:avLst/>
          </a:prstGeom>
        </p:spPr>
      </p:pic>
      <p:pic>
        <p:nvPicPr>
          <p:cNvPr descr="" id="13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1643040"/>
            <a:ext cx="8680680" cy="4571640"/>
          </a:xfrm>
          <a:prstGeom prst="rect">
            <a:avLst/>
          </a:prstGeom>
        </p:spPr>
      </p:pic>
    </p:spTree>
  </p:cSld>
  <p:timing>
    <p:tnLst>
      <p:par>
        <p:cTn dur="indefinite" id="50" nodeType="tmRoot" restart="never">
          <p:childTnLst>
            <p:seq>
              <p:cTn dur="indefinite" id="51" nodeType="mainSeq">
                <p:childTnLst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55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Как добраться?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6000840" y="1600200"/>
            <a:ext cx="314280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3200">
                <a:solidFill>
                  <a:srgbClr val="eeece1"/>
                </a:solidFill>
                <a:latin typeface="Calibri"/>
              </a:rPr>
              <a:t>Комплекс расположен в пригороде Сеула, на дорогу общественным транспортом уходит примерно 60-90 минут. </a:t>
            </a:r>
            <a:endParaRPr/>
          </a:p>
        </p:txBody>
      </p:sp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1928880"/>
            <a:ext cx="5857560" cy="39049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Цена билетов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5043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3200">
                <a:solidFill>
                  <a:srgbClr val="eeece1"/>
                </a:solidFill>
                <a:latin typeface="Calibri"/>
              </a:rPr>
              <a:t>	</a:t>
            </a:r>
            <a:r>
              <a:rPr lang="ru-RU" sz="3200">
                <a:solidFill>
                  <a:srgbClr val="eeece1"/>
                </a:solidFill>
                <a:latin typeface="Calibri"/>
              </a:rPr>
              <a:t>Полный день: взрослый - 52 000 вон (около 3000 руб), детский билет - 41 000 вон (примерно 2400 руб)</a:t>
            </a:r>
            <a:r>
              <a:rPr lang="ru-RU" sz="3200">
                <a:solidFill>
                  <a:srgbClr val="eeece1"/>
                </a:solidFill>
                <a:latin typeface="Calibri"/>
              </a:rPr>
              <a:t>
</a:t>
            </a:r>
            <a:r>
              <a:rPr lang="ru-RU" sz="3200">
                <a:solidFill>
                  <a:srgbClr val="eeece1"/>
                </a:solidFill>
                <a:latin typeface="Calibri"/>
              </a:rPr>
              <a:t>Вечерний билет действует с 17.00 и стоит 43 000 вон взрослый и 34 000 вон детский ( примерно 2500 руб и 2000 руб)</a:t>
            </a:r>
            <a:r>
              <a:rPr lang="ru-RU" sz="3200">
                <a:solidFill>
                  <a:srgbClr val="eeece1"/>
                </a:solidFill>
                <a:latin typeface="Calibri"/>
              </a:rPr>
              <a:t>
</a:t>
            </a:r>
            <a:r>
              <a:rPr lang="ru-RU" sz="3200">
                <a:solidFill>
                  <a:srgbClr val="eeece1"/>
                </a:solidFill>
                <a:latin typeface="Calibri"/>
              </a:rPr>
              <a:t>Билет на 2 дня 81 000 вон и 64 000 вон (4700 руб и 3700 руб)</a:t>
            </a:r>
            <a:r>
              <a:rPr lang="ru-RU" sz="3200">
                <a:solidFill>
                  <a:srgbClr val="eeece1"/>
                </a:solidFill>
                <a:latin typeface="Calibri"/>
              </a:rPr>
              <a:t>
</a:t>
            </a:r>
            <a:r>
              <a:rPr lang="ru-RU" sz="3200">
                <a:solidFill>
                  <a:srgbClr val="eeece1"/>
                </a:solidFill>
                <a:latin typeface="Calibri"/>
              </a:rPr>
              <a:t>Билет дает право на посещение всех аттракционов и зоопарка. Игровые автоматы и катание детей на животных - за дополнительную плату.</a:t>
            </a:r>
            <a:r>
              <a:rPr lang="ru-RU" sz="3200">
                <a:solidFill>
                  <a:srgbClr val="eeece1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descr="" id="9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57160" y="1285920"/>
            <a:ext cx="7507800" cy="500040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eeece1"/>
                </a:solidFill>
                <a:latin typeface="Calibri"/>
              </a:rPr>
              <a:t>Территория парка "Everland"подразделена на 5 тематических зон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360" y="1285920"/>
            <a:ext cx="7071840" cy="53820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Тематическая зона"Американские приключения"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9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14240" y="1285920"/>
            <a:ext cx="7871400" cy="52146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004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«Европейские приключения»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14240" y="1357200"/>
            <a:ext cx="7883640" cy="4428720"/>
          </a:xfrm>
          <a:prstGeom prst="rect">
            <a:avLst/>
          </a:prstGeom>
        </p:spPr>
      </p:pic>
      <p:sp>
        <p:nvSpPr>
          <p:cNvPr id="100" name="CustomShape 3"/>
          <p:cNvSpPr/>
          <p:nvPr/>
        </p:nvSpPr>
        <p:spPr>
          <a:xfrm>
            <a:off x="2714760" y="5929200"/>
            <a:ext cx="5428800" cy="700200"/>
          </a:xfrm>
          <a:prstGeom prst="rect">
            <a:avLst/>
          </a:prstGeom>
          <a:solidFill>
            <a:srgbClr val="17375e"/>
          </a:solidFill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eeece1"/>
                </a:solidFill>
                <a:latin typeface="Calibri"/>
              </a:rPr>
              <a:t>Самая высокая и протяженная американская горка в Азии T-Express.  Сделана из дерева.</a:t>
            </a:r>
            <a:endParaRPr/>
          </a:p>
        </p:txBody>
      </p:sp>
      <p:pic>
        <p:nvPicPr>
          <p:cNvPr descr="" id="10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280" y="1357200"/>
            <a:ext cx="6857640" cy="4551480"/>
          </a:xfrm>
          <a:prstGeom prst="rect">
            <a:avLst/>
          </a:prstGeom>
        </p:spPr>
      </p:pic>
    </p:spTree>
  </p:cSld>
  <p:timing>
    <p:tnLst>
      <p:par>
        <p:cTn dur="indefinite" id="10" nodeType="tmRoot" restart="never">
          <p:childTnLst>
            <p:seq>
              <p:cTn dur="indefinite" id="11" nodeType="mainSeq">
                <p:childTnLst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1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10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42960" y="214200"/>
            <a:ext cx="7884360" cy="4428720"/>
          </a:xfrm>
          <a:prstGeom prst="rect">
            <a:avLst/>
          </a:prstGeom>
        </p:spPr>
      </p:pic>
      <p:pic>
        <p:nvPicPr>
          <p:cNvPr descr="" id="10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1320" y="4691160"/>
            <a:ext cx="3857400" cy="2166480"/>
          </a:xfrm>
          <a:prstGeom prst="rect">
            <a:avLst/>
          </a:prstGeom>
        </p:spPr>
      </p:pic>
      <p:pic>
        <p:nvPicPr>
          <p:cNvPr descr="" id="106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200" y="4691160"/>
            <a:ext cx="3857400" cy="216648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«Волшебная страна»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10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7120" y="1357200"/>
            <a:ext cx="8520480" cy="4928760"/>
          </a:xfrm>
          <a:prstGeom prst="rect">
            <a:avLst/>
          </a:prstGeom>
        </p:spPr>
      </p:pic>
      <p:pic>
        <p:nvPicPr>
          <p:cNvPr descr="" id="11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1357200"/>
            <a:ext cx="8652600" cy="4857480"/>
          </a:xfrm>
          <a:prstGeom prst="rect">
            <a:avLst/>
          </a:prstGeom>
        </p:spPr>
      </p:pic>
    </p:spTree>
  </p:cSld>
  <p:timing>
    <p:tnLst>
      <p:par>
        <p:cTn dur="indefinite" id="22" nodeType="tmRoot" restart="never">
          <p:childTnLst>
            <p:seq>
              <p:cTn dur="indefinite" id="23" nodeType="mainSeq">
                <p:childTnLst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27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eeece1"/>
                </a:solidFill>
                <a:latin typeface="Calibri"/>
              </a:rPr>
              <a:t>Зоо-топия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1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1428840"/>
            <a:ext cx="8647560" cy="4857480"/>
          </a:xfrm>
          <a:prstGeom prst="rect">
            <a:avLst/>
          </a:prstGeom>
        </p:spPr>
      </p:pic>
      <p:pic>
        <p:nvPicPr>
          <p:cNvPr descr="" id="11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1428840"/>
            <a:ext cx="8714880" cy="4895280"/>
          </a:xfrm>
          <a:prstGeom prst="rect">
            <a:avLst/>
          </a:prstGeom>
        </p:spPr>
      </p:pic>
      <p:pic>
        <p:nvPicPr>
          <p:cNvPr descr="" id="115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4800" y="1428840"/>
            <a:ext cx="8774640" cy="4928760"/>
          </a:xfrm>
          <a:prstGeom prst="rect">
            <a:avLst/>
          </a:prstGeom>
        </p:spPr>
      </p:pic>
    </p:spTree>
  </p:cSld>
  <p:timing>
    <p:tnLst>
      <p:par>
        <p:cTn dur="indefinite" id="32" nodeType="tmRoot" restart="never">
          <p:childTnLst>
            <p:seq>
              <p:cTn dur="indefinite" id="33" nodeType="mainSeq">
                <p:childTnLst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37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4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9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